
<file path=[Content_Types].xml><?xml version="1.0" encoding="utf-8"?>
<Types xmlns="http://schemas.openxmlformats.org/package/2006/content-types">
  <Default Extension="jpeg" ContentType="image/jpeg"/>
  <Default Extension="JPG" ContentType="image/jpeg"/>
  <Default Extension="png" ContentType="image/png"/>
  <Default Extension="png&amp;ehk=38Hl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04" r:id="rId1"/>
  </p:sldMasterIdLst>
  <p:notesMasterIdLst>
    <p:notesMasterId r:id="rId40"/>
  </p:notesMasterIdLst>
  <p:sldIdLst>
    <p:sldId id="256" r:id="rId2"/>
    <p:sldId id="257" r:id="rId3"/>
    <p:sldId id="273" r:id="rId4"/>
    <p:sldId id="277"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3" r:id="rId18"/>
    <p:sldId id="292" r:id="rId19"/>
    <p:sldId id="294" r:id="rId20"/>
    <p:sldId id="295" r:id="rId21"/>
    <p:sldId id="296" r:id="rId22"/>
    <p:sldId id="298" r:id="rId23"/>
    <p:sldId id="274" r:id="rId24"/>
    <p:sldId id="299" r:id="rId25"/>
    <p:sldId id="266" r:id="rId26"/>
    <p:sldId id="310" r:id="rId27"/>
    <p:sldId id="300" r:id="rId28"/>
    <p:sldId id="301" r:id="rId29"/>
    <p:sldId id="302" r:id="rId30"/>
    <p:sldId id="303" r:id="rId31"/>
    <p:sldId id="304" r:id="rId32"/>
    <p:sldId id="305" r:id="rId33"/>
    <p:sldId id="306" r:id="rId34"/>
    <p:sldId id="307" r:id="rId35"/>
    <p:sldId id="276" r:id="rId36"/>
    <p:sldId id="308" r:id="rId37"/>
    <p:sldId id="275" r:id="rId38"/>
    <p:sldId id="30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A71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DBCA-E3D3-4F0F-B0BF-76C305505068}" type="datetimeFigureOut">
              <a:rPr lang="en-IN" smtClean="0"/>
              <a:t>25-06-2019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7F09A-F58F-441D-83C4-D249F6528F87}" type="slidenum">
              <a:rPr lang="en-IN" smtClean="0"/>
              <a:t>‹#›</a:t>
            </a:fld>
            <a:endParaRPr lang="en-IN"/>
          </a:p>
        </p:txBody>
      </p:sp>
    </p:spTree>
    <p:extLst>
      <p:ext uri="{BB962C8B-B14F-4D97-AF65-F5344CB8AC3E}">
        <p14:creationId xmlns:p14="http://schemas.microsoft.com/office/powerpoint/2010/main" val="370105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41E0DD4-5455-4987-812D-F75A6CCB4298}" type="datetime2">
              <a:rPr lang="en-US" smtClean="0"/>
              <a:t>Tuesday, June 25,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312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2511E-D828-4367-9C59-6AD28F551D66}"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13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1F3BAD2-7EB5-46FB-9543-B2583CDEAB74}" type="datetime2">
              <a:rPr lang="en-US" smtClean="0"/>
              <a:t>Tuesday, June 25,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060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D5CBC-141B-4F92-B1F6-5E8D5B61712A}"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25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2CD3FD7-1229-4B0F-BDFB-4397DDF6E9B5}" type="datetime2">
              <a:rPr lang="en-US" smtClean="0"/>
              <a:t>Tuesday, June 25,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48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1791D-E53B-4E86-B0EE-788D2D7E0E0A}"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247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04B13-979F-440F-9259-8AF5E9CCD91D}" type="datetime2">
              <a:rPr lang="en-US" smtClean="0"/>
              <a:t>Tuesday, June 25, 2019</a:t>
            </a:fld>
            <a:endParaRPr lang="en-US" dirty="0"/>
          </a:p>
        </p:txBody>
      </p:sp>
      <p:sp>
        <p:nvSpPr>
          <p:cNvPr id="8" name="Footer Placeholder 7"/>
          <p:cNvSpPr>
            <a:spLocks noGrp="1"/>
          </p:cNvSpPr>
          <p:nvPr>
            <p:ph type="ftr" sz="quarter" idx="11"/>
          </p:nvPr>
        </p:nvSpPr>
        <p:spPr/>
        <p:txBody>
          <a:bodyPr/>
          <a:lstStyle/>
          <a:p>
            <a:r>
              <a:rPr lang="en-US"/>
              <a:t>Understanding and Implementing Generative adversarial networks (gans)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66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C2EDA-F809-4D83-A27D-EA5C363E4559}" type="datetime2">
              <a:rPr lang="en-US" smtClean="0"/>
              <a:t>Tuesday, June 25, 2019</a:t>
            </a:fld>
            <a:endParaRPr lang="en-US" dirty="0"/>
          </a:p>
        </p:txBody>
      </p:sp>
      <p:sp>
        <p:nvSpPr>
          <p:cNvPr id="4" name="Footer Placeholder 3"/>
          <p:cNvSpPr>
            <a:spLocks noGrp="1"/>
          </p:cNvSpPr>
          <p:nvPr>
            <p:ph type="ftr" sz="quarter" idx="11"/>
          </p:nvPr>
        </p:nvSpPr>
        <p:spPr/>
        <p:txBody>
          <a:bodyPr/>
          <a:lstStyle/>
          <a:p>
            <a:r>
              <a:rPr lang="en-US"/>
              <a:t>Understanding and Implementing Generative adversarial networks (gans)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96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376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4D6AD4-2334-44D9-BA4D-30A0933F3387}" type="datetime2">
              <a:rPr lang="en-US" smtClean="0"/>
              <a:t>Tuesday, June 25,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50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7CEEB-52AA-41FF-AF06-BA05F5B261F6}"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41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22FA82B-3488-48EA-A262-D4F2E5E62CA0}" type="datetime2">
              <a:rPr lang="en-US" smtClean="0"/>
              <a:t>Tuesday, June 25,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06267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papers.nips.cc/paper/5423-generative-adversarial-ne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arxiv.org/pdf/1511.06434.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tinyurl.com/geo-gan-19-code" TargetMode="External"/><Relationship Id="rId4" Type="http://schemas.openxmlformats.org/officeDocument/2006/relationships/hyperlink" Target="https://github.com/greatdevaks/GeoPython_2019_Generative_Adversarial_Networks.gi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rxiv.org/pdf/1611.07004.pdf" TargetMode="External"/><Relationship Id="rId5" Type="http://schemas.openxmlformats.org/officeDocument/2006/relationships/hyperlink" Target="https://arxiv.org/abs/1902.05611" TargetMode="External"/><Relationship Id="rId4" Type="http://schemas.openxmlformats.org/officeDocument/2006/relationships/image" Target="../media/image3.png&amp;ehk=38Hlh"/></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705.09368"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nyanz/CycleGAN"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fxia22/PixelDT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pdf/1609.04802.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710.10196.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hanzhanggit/Stack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athak22/context-encod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phillipi/pix2pix"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https://tinyurl.com/geo-gan-19"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pPr algn="just"/>
            <a:r>
              <a:rPr lang="en-US" sz="3200" dirty="0"/>
              <a:t>Understanding and Implementing Generative Adversarial Networks (GAN</a:t>
            </a:r>
            <a:r>
              <a:rPr lang="en-US" sz="2400" dirty="0"/>
              <a:t>s</a:t>
            </a:r>
            <a:r>
              <a:rPr lang="en-US" sz="3200" dirty="0"/>
              <a:t>): One Of The BIGGEST Breakthroughs In The Deep Learning Revolution</a:t>
            </a:r>
            <a:endParaRPr lang="en-IN" sz="3200" cap="none" dirty="0"/>
          </a:p>
        </p:txBody>
      </p:sp>
      <p:sp>
        <p:nvSpPr>
          <p:cNvPr id="3" name="Subtitle 2">
            <a:extLst>
              <a:ext uri="{FF2B5EF4-FFF2-40B4-BE49-F238E27FC236}">
                <a16:creationId xmlns:a16="http://schemas.microsoft.com/office/drawing/2014/main" id="{4528D7ED-1E02-4AD5-A58D-DE3A6B2ACC3F}"/>
              </a:ext>
            </a:extLst>
          </p:cNvPr>
          <p:cNvSpPr>
            <a:spLocks noGrp="1"/>
          </p:cNvSpPr>
          <p:nvPr>
            <p:ph type="subTitle" idx="1"/>
          </p:nvPr>
        </p:nvSpPr>
        <p:spPr/>
        <p:txBody>
          <a:bodyPr>
            <a:normAutofit/>
          </a:bodyPr>
          <a:lstStyle/>
          <a:p>
            <a:r>
              <a:rPr lang="en-IN" cap="none" dirty="0"/>
              <a:t>GeoPython, Basel, Switzerland | 2019	</a:t>
            </a:r>
            <a:r>
              <a:rPr lang="en-IN" b="1" cap="none" dirty="0"/>
              <a:t>{</a:t>
            </a:r>
            <a:r>
              <a:rPr lang="en-IN" cap="none" dirty="0"/>
              <a:t> </a:t>
            </a:r>
            <a:r>
              <a:rPr lang="en-IN" b="1" cap="none" dirty="0">
                <a:solidFill>
                  <a:srgbClr val="4A66AC"/>
                </a:solidFill>
              </a:rPr>
              <a:t>Tweet: </a:t>
            </a:r>
            <a:r>
              <a:rPr lang="en-IN" b="1" dirty="0">
                <a:solidFill>
                  <a:srgbClr val="4A66AC"/>
                </a:solidFill>
              </a:rPr>
              <a:t>#G</a:t>
            </a:r>
            <a:r>
              <a:rPr lang="en-IN" b="1" cap="none" dirty="0">
                <a:solidFill>
                  <a:srgbClr val="4A66AC"/>
                </a:solidFill>
              </a:rPr>
              <a:t>eo</a:t>
            </a:r>
            <a:r>
              <a:rPr lang="en-IN" b="1" dirty="0">
                <a:solidFill>
                  <a:srgbClr val="4A66AC"/>
                </a:solidFill>
              </a:rPr>
              <a:t>P</a:t>
            </a:r>
            <a:r>
              <a:rPr lang="en-IN" b="1" cap="none" dirty="0">
                <a:solidFill>
                  <a:srgbClr val="4A66AC"/>
                </a:solidFill>
              </a:rPr>
              <a:t>ython</a:t>
            </a:r>
            <a:r>
              <a:rPr lang="en-IN" b="1" dirty="0">
                <a:solidFill>
                  <a:srgbClr val="4A66AC"/>
                </a:solidFill>
              </a:rPr>
              <a:t>C</a:t>
            </a:r>
            <a:r>
              <a:rPr lang="en-IN" b="1" cap="none" dirty="0">
                <a:solidFill>
                  <a:srgbClr val="4A66AC"/>
                </a:solidFill>
              </a:rPr>
              <a:t>onf</a:t>
            </a:r>
            <a:r>
              <a:rPr lang="en-IN" b="1" dirty="0">
                <a:solidFill>
                  <a:srgbClr val="4A66AC"/>
                </a:solidFill>
              </a:rPr>
              <a:t> @</a:t>
            </a:r>
            <a:r>
              <a:rPr lang="en-IN" b="1" cap="none" dirty="0">
                <a:solidFill>
                  <a:srgbClr val="4A66AC"/>
                </a:solidFill>
              </a:rPr>
              <a:t>greatdevaks </a:t>
            </a:r>
            <a:r>
              <a:rPr lang="en-IN" b="1" cap="none" dirty="0"/>
              <a:t>}</a:t>
            </a:r>
            <a:endParaRPr lang="en-IN" dirty="0"/>
          </a:p>
          <a:p>
            <a:endParaRPr lang="en-IN" cap="none" dirty="0"/>
          </a:p>
        </p:txBody>
      </p:sp>
      <p:pic>
        <p:nvPicPr>
          <p:cNvPr id="9" name="Picture 8">
            <a:extLst>
              <a:ext uri="{FF2B5EF4-FFF2-40B4-BE49-F238E27FC236}">
                <a16:creationId xmlns:a16="http://schemas.microsoft.com/office/drawing/2014/main" id="{BC4A0567-B19E-4CEC-B646-7EB83DD14E0C}"/>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sp>
        <p:nvSpPr>
          <p:cNvPr id="10" name="Rectangle 9">
            <a:extLst>
              <a:ext uri="{FF2B5EF4-FFF2-40B4-BE49-F238E27FC236}">
                <a16:creationId xmlns:a16="http://schemas.microsoft.com/office/drawing/2014/main" id="{8250D48D-AA47-49FB-9808-415D0C724A24}"/>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pic>
        <p:nvPicPr>
          <p:cNvPr id="8" name="Picture 7">
            <a:extLst>
              <a:ext uri="{FF2B5EF4-FFF2-40B4-BE49-F238E27FC236}">
                <a16:creationId xmlns:a16="http://schemas.microsoft.com/office/drawing/2014/main" id="{45B152E2-CC65-4B08-A077-9F32DD3AE0D4}"/>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1856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Discriminative and Generative Models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dirty="0"/>
              <a:t>A </a:t>
            </a:r>
            <a:r>
              <a:rPr lang="en-US" sz="2400" b="1" i="1" dirty="0"/>
              <a:t>Discriminative Model</a:t>
            </a:r>
            <a:r>
              <a:rPr lang="en-US" sz="2400" dirty="0"/>
              <a:t> is a </a:t>
            </a:r>
            <a:r>
              <a:rPr lang="en-US" sz="2400" b="1" i="1" dirty="0"/>
              <a:t>Supervised Learning</a:t>
            </a:r>
            <a:r>
              <a:rPr lang="en-US" sz="2400" dirty="0"/>
              <a:t> based model which observes the data and learns to classify the data. These models don’t stress much on the data distribution but on the quality of data.</a:t>
            </a:r>
          </a:p>
          <a:p>
            <a:pPr algn="just">
              <a:buBlip>
                <a:blip r:embed="rId2"/>
              </a:buBlip>
            </a:pPr>
            <a:r>
              <a:rPr lang="en-US" sz="2400" dirty="0"/>
              <a:t>A </a:t>
            </a:r>
            <a:r>
              <a:rPr lang="en-US" sz="2400" b="1" i="1" dirty="0"/>
              <a:t>Generative Model</a:t>
            </a:r>
            <a:r>
              <a:rPr lang="en-US" sz="2400" dirty="0"/>
              <a:t> can be defined as a model (think of it to be like a mathematical representation of a real-world process) that is used to generate new data (which seems real) given the training data.</a:t>
            </a:r>
          </a:p>
          <a:p>
            <a:pPr algn="just">
              <a:buBlip>
                <a:blip r:embed="rId2"/>
              </a:buBlip>
            </a:pPr>
            <a:r>
              <a:rPr lang="en-US" sz="2400" dirty="0"/>
              <a:t>Generative Models are able to learn mostly any kind of data distribution using unsupervised learning.</a:t>
            </a:r>
          </a:p>
          <a:p>
            <a:pPr algn="just">
              <a:buBlip>
                <a:blip r:embed="rId2"/>
              </a:buBlip>
            </a:pPr>
            <a:r>
              <a:rPr lang="en-US" sz="2400" dirty="0"/>
              <a:t>A large amount of data in some domain (like images, audio, sequences) is used for training the generative model and the model learns the underlying data distribution. After learning the data distribution, the model is able to generate the data which looks real.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cxnSp>
        <p:nvCxnSpPr>
          <p:cNvPr id="14" name="Straight Connector 13">
            <a:extLst>
              <a:ext uri="{FF2B5EF4-FFF2-40B4-BE49-F238E27FC236}">
                <a16:creationId xmlns:a16="http://schemas.microsoft.com/office/drawing/2014/main" id="{3ECB9AF2-F12C-4100-B3ED-3C56826F0F5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492583-D7C4-497D-873A-B74C36FD067E}"/>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6004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In nutshell, </a:t>
            </a:r>
            <a:r>
              <a:rPr lang="en-US" sz="2400" i="1" dirty="0">
                <a:solidFill>
                  <a:srgbClr val="FF0000"/>
                </a:solidFill>
              </a:rPr>
              <a:t>a Discriminative Model models the decision boundary between the classes</a:t>
            </a:r>
            <a:r>
              <a:rPr lang="en-US" sz="2400" dirty="0"/>
              <a:t>. On the other hand, </a:t>
            </a:r>
            <a:r>
              <a:rPr lang="en-US" sz="2400" dirty="0">
                <a:solidFill>
                  <a:srgbClr val="FF0000"/>
                </a:solidFill>
              </a:rPr>
              <a:t>a Generative Model models the actual data distribution of each class</a:t>
            </a:r>
            <a:r>
              <a:rPr lang="en-US" sz="2400" dirty="0"/>
              <a:t>.</a:t>
            </a:r>
          </a:p>
          <a:p>
            <a:pPr algn="just">
              <a:buBlip>
                <a:blip r:embed="rId2"/>
              </a:buBlip>
            </a:pPr>
            <a:r>
              <a:rPr lang="en-US" sz="2400" dirty="0"/>
              <a:t>A Discriminative Model is good at classifying/categorizing the data, whereas, a Generative Model is good at producing very similar data distribution.</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cxnSp>
        <p:nvCxnSpPr>
          <p:cNvPr id="14" name="Straight Connector 13">
            <a:extLst>
              <a:ext uri="{FF2B5EF4-FFF2-40B4-BE49-F238E27FC236}">
                <a16:creationId xmlns:a16="http://schemas.microsoft.com/office/drawing/2014/main" id="{BB1D06EC-45EA-464D-A009-E6BE00409C0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4D11089-B84D-472F-8A08-F47B5E795361}"/>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8169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Generative Adversarial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b="1" i="1" dirty="0"/>
              <a:t>Generative Adversarial Networks</a:t>
            </a:r>
            <a:r>
              <a:rPr lang="en-US" sz="2400" dirty="0"/>
              <a:t> are a type of </a:t>
            </a:r>
            <a:r>
              <a:rPr lang="en-US" sz="2400" b="1" i="1" dirty="0"/>
              <a:t>Unsupervised Learning</a:t>
            </a:r>
            <a:r>
              <a:rPr lang="en-US" sz="2400" dirty="0"/>
              <a:t> model.</a:t>
            </a:r>
          </a:p>
          <a:p>
            <a:pPr algn="just">
              <a:buBlip>
                <a:blip r:embed="rId2"/>
              </a:buBlip>
            </a:pPr>
            <a:r>
              <a:rPr lang="en-US" sz="2400" dirty="0"/>
              <a:t>Generative Adversarial Networks are formed by combining a </a:t>
            </a:r>
            <a:r>
              <a:rPr lang="en-US" sz="2400" b="1" i="1" dirty="0"/>
              <a:t>Discriminator</a:t>
            </a:r>
            <a:r>
              <a:rPr lang="en-US" sz="2400" dirty="0"/>
              <a:t> (network using a Discriminative Model) and a </a:t>
            </a:r>
            <a:r>
              <a:rPr lang="en-US" sz="2400" b="1" i="1" dirty="0"/>
              <a:t>Generator</a:t>
            </a:r>
            <a:r>
              <a:rPr lang="en-US" sz="2400" dirty="0"/>
              <a:t> (network using a Generative Model) in form of a network.</a:t>
            </a:r>
          </a:p>
          <a:p>
            <a:pPr algn="just">
              <a:buBlip>
                <a:blip r:embed="rId2"/>
              </a:buBlip>
            </a:pPr>
            <a:r>
              <a:rPr lang="en-US" sz="2400" dirty="0"/>
              <a:t>The goal of a GAN is to sample from a simple distribution (say a Normal Distribution) and then learn a complex transformation from simple distribution to the training distribution (training distribution is provided in form of bulk training data). Estimating the underlying distribution of data is termed as </a:t>
            </a:r>
            <a:r>
              <a:rPr lang="en-US" sz="2400" b="1" i="1" dirty="0"/>
              <a:t>Density Estimation</a:t>
            </a:r>
            <a:r>
              <a:rPr lang="en-US" sz="2400" dirty="0"/>
              <a:t>.</a:t>
            </a:r>
          </a:p>
          <a:p>
            <a:pPr algn="just">
              <a:buBlip>
                <a:blip r:embed="rId2"/>
              </a:buBlip>
            </a:pPr>
            <a:r>
              <a:rPr lang="en-US" sz="2400" dirty="0"/>
              <a:t>GANs use </a:t>
            </a:r>
            <a:r>
              <a:rPr lang="en-US" sz="2400" b="1" i="1" dirty="0"/>
              <a:t>Implicit Density Estimation</a:t>
            </a:r>
            <a:r>
              <a:rPr lang="en-US" sz="2400" dirty="0"/>
              <a:t> (there is no need to explicitly calculate probability distributions and then based on that generate samples; the goal is to generate real-looking samples given the training data).</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cxnSp>
        <p:nvCxnSpPr>
          <p:cNvPr id="14" name="Straight Connector 13">
            <a:extLst>
              <a:ext uri="{FF2B5EF4-FFF2-40B4-BE49-F238E27FC236}">
                <a16:creationId xmlns:a16="http://schemas.microsoft.com/office/drawing/2014/main" id="{AF6BB355-2F32-4522-B4E3-19A771F6893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64DCE54-A0B3-4964-BB51-CF1AB58899C4}"/>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00871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GANs 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0" name="Rectangle: Rounded Corners 9">
            <a:extLst>
              <a:ext uri="{FF2B5EF4-FFF2-40B4-BE49-F238E27FC236}">
                <a16:creationId xmlns:a16="http://schemas.microsoft.com/office/drawing/2014/main" id="{447C4660-418D-4FB6-8E7E-1E16681840FF}"/>
              </a:ext>
            </a:extLst>
          </p:cNvPr>
          <p:cNvSpPr/>
          <p:nvPr/>
        </p:nvSpPr>
        <p:spPr>
          <a:xfrm>
            <a:off x="1820065" y="2748949"/>
            <a:ext cx="565608"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N</a:t>
            </a:r>
          </a:p>
          <a:p>
            <a:pPr algn="ctr"/>
            <a:r>
              <a:rPr lang="en-US" dirty="0"/>
              <a:t>P</a:t>
            </a:r>
          </a:p>
          <a:p>
            <a:pPr algn="ctr"/>
            <a:r>
              <a:rPr lang="en-US" dirty="0"/>
              <a:t>U</a:t>
            </a:r>
          </a:p>
          <a:p>
            <a:pPr algn="ctr"/>
            <a:r>
              <a:rPr lang="en-US" dirty="0"/>
              <a:t>T</a:t>
            </a:r>
            <a:endParaRPr lang="en-IN" dirty="0"/>
          </a:p>
        </p:txBody>
      </p:sp>
      <p:sp>
        <p:nvSpPr>
          <p:cNvPr id="13" name="Arrow: Right 12">
            <a:extLst>
              <a:ext uri="{FF2B5EF4-FFF2-40B4-BE49-F238E27FC236}">
                <a16:creationId xmlns:a16="http://schemas.microsoft.com/office/drawing/2014/main" id="{4AABBCC7-C3D4-4A84-BD48-6FE8A40CB7F7}"/>
              </a:ext>
            </a:extLst>
          </p:cNvPr>
          <p:cNvSpPr/>
          <p:nvPr/>
        </p:nvSpPr>
        <p:spPr>
          <a:xfrm>
            <a:off x="2574208"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3DCA8AC-F8E5-402F-A58D-87C470F8B315}"/>
              </a:ext>
            </a:extLst>
          </p:cNvPr>
          <p:cNvSpPr/>
          <p:nvPr/>
        </p:nvSpPr>
        <p:spPr>
          <a:xfrm>
            <a:off x="4563263" y="2748949"/>
            <a:ext cx="2464483"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GAN</a:t>
            </a:r>
          </a:p>
          <a:p>
            <a:pPr algn="ctr"/>
            <a:r>
              <a:rPr lang="en-US" sz="2400" dirty="0"/>
              <a:t>(learns complex transformation)</a:t>
            </a:r>
            <a:endParaRPr lang="en-IN" sz="2400" dirty="0"/>
          </a:p>
        </p:txBody>
      </p:sp>
      <p:sp>
        <p:nvSpPr>
          <p:cNvPr id="15" name="Arrow: Right 14">
            <a:extLst>
              <a:ext uri="{FF2B5EF4-FFF2-40B4-BE49-F238E27FC236}">
                <a16:creationId xmlns:a16="http://schemas.microsoft.com/office/drawing/2014/main" id="{1FFE489A-D16A-4138-AB35-E64F02403734}"/>
              </a:ext>
            </a:extLst>
          </p:cNvPr>
          <p:cNvSpPr/>
          <p:nvPr/>
        </p:nvSpPr>
        <p:spPr>
          <a:xfrm>
            <a:off x="7216281"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8C6D5EC-A958-4F47-8855-6A090F5FC708}"/>
              </a:ext>
            </a:extLst>
          </p:cNvPr>
          <p:cNvSpPr/>
          <p:nvPr/>
        </p:nvSpPr>
        <p:spPr>
          <a:xfrm>
            <a:off x="9205335" y="2694745"/>
            <a:ext cx="1800519"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a:p>
            <a:pPr algn="ctr"/>
            <a:r>
              <a:rPr lang="en-US" dirty="0"/>
              <a:t>U</a:t>
            </a:r>
          </a:p>
          <a:p>
            <a:pPr algn="ctr"/>
            <a:r>
              <a:rPr lang="en-US" dirty="0"/>
              <a:t>T</a:t>
            </a:r>
          </a:p>
          <a:p>
            <a:pPr algn="ctr"/>
            <a:r>
              <a:rPr lang="en-US" dirty="0"/>
              <a:t>P</a:t>
            </a:r>
          </a:p>
          <a:p>
            <a:pPr algn="ctr"/>
            <a:r>
              <a:rPr lang="en-US" dirty="0"/>
              <a:t>U</a:t>
            </a:r>
          </a:p>
          <a:p>
            <a:pPr algn="ctr"/>
            <a:r>
              <a:rPr lang="en-US" dirty="0"/>
              <a:t>T</a:t>
            </a:r>
            <a:endParaRPr lang="en-IN" dirty="0"/>
          </a:p>
        </p:txBody>
      </p:sp>
      <p:sp>
        <p:nvSpPr>
          <p:cNvPr id="17" name="Rectangle 16">
            <a:extLst>
              <a:ext uri="{FF2B5EF4-FFF2-40B4-BE49-F238E27FC236}">
                <a16:creationId xmlns:a16="http://schemas.microsoft.com/office/drawing/2014/main" id="{BCDA8C04-D727-4C68-A8B5-D3C1719B49E5}"/>
              </a:ext>
            </a:extLst>
          </p:cNvPr>
          <p:cNvSpPr/>
          <p:nvPr/>
        </p:nvSpPr>
        <p:spPr>
          <a:xfrm>
            <a:off x="581192" y="4830584"/>
            <a:ext cx="3043353" cy="523220"/>
          </a:xfrm>
          <a:prstGeom prst="rect">
            <a:avLst/>
          </a:prstGeom>
          <a:noFill/>
        </p:spPr>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Sample Distribution [m dimensional]</a:t>
            </a:r>
          </a:p>
          <a:p>
            <a:pPr algn="ctr"/>
            <a:r>
              <a:rPr lang="en-US" sz="1400" i="1" dirty="0">
                <a:ln w="0"/>
                <a:solidFill>
                  <a:schemeClr val="accent1"/>
                </a:solidFill>
                <a:effectLst>
                  <a:outerShdw blurRad="38100" dist="25400" dir="5400000" algn="ctr" rotWithShape="0">
                    <a:srgbClr val="6E747A">
                      <a:alpha val="43000"/>
                    </a:srgbClr>
                  </a:outerShdw>
                </a:effectLst>
              </a:rPr>
              <a:t>Z</a:t>
            </a:r>
            <a:r>
              <a:rPr lang="en-US" sz="1400" dirty="0">
                <a:ln w="0"/>
                <a:solidFill>
                  <a:schemeClr val="accent1"/>
                </a:solidFill>
                <a:effectLst>
                  <a:outerShdw blurRad="38100" dist="25400" dir="5400000" algn="ctr" rotWithShape="0">
                    <a:srgbClr val="6E747A">
                      <a:alpha val="43000"/>
                    </a:srgbClr>
                  </a:outerShdw>
                </a:effectLst>
              </a:rPr>
              <a:t> ~ N(0, I): Normal Distribution (say)</a:t>
            </a:r>
          </a:p>
        </p:txBody>
      </p:sp>
      <p:sp>
        <p:nvSpPr>
          <p:cNvPr id="18" name="Rectangle 17">
            <a:extLst>
              <a:ext uri="{FF2B5EF4-FFF2-40B4-BE49-F238E27FC236}">
                <a16:creationId xmlns:a16="http://schemas.microsoft.com/office/drawing/2014/main" id="{E0D534F1-95E1-4601-9B5C-3F3D1395229D}"/>
              </a:ext>
            </a:extLst>
          </p:cNvPr>
          <p:cNvSpPr/>
          <p:nvPr/>
        </p:nvSpPr>
        <p:spPr>
          <a:xfrm>
            <a:off x="8757308" y="4830584"/>
            <a:ext cx="2696571" cy="307777"/>
          </a:xfrm>
          <a:prstGeom prst="rect">
            <a:avLst/>
          </a:prstGeom>
          <a:noFill/>
        </p:spPr>
        <p:txBody>
          <a:bodyPr wrap="non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Generated Sample [n dimensional]</a:t>
            </a:r>
          </a:p>
        </p:txBody>
      </p:sp>
      <p:cxnSp>
        <p:nvCxnSpPr>
          <p:cNvPr id="21" name="Straight Connector 20">
            <a:extLst>
              <a:ext uri="{FF2B5EF4-FFF2-40B4-BE49-F238E27FC236}">
                <a16:creationId xmlns:a16="http://schemas.microsoft.com/office/drawing/2014/main" id="{D119267C-7681-440A-B0F9-BF2DDB0131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699E9D0-99A8-4B40-AE73-5A1BA71A4F89}"/>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5031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Training a 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77500" lnSpcReduction="20000"/>
          </a:bodyPr>
          <a:lstStyle/>
          <a:p>
            <a:pPr algn="just">
              <a:buBlip>
                <a:blip r:embed="rId2"/>
              </a:buBlip>
            </a:pPr>
            <a:r>
              <a:rPr lang="en-US" sz="2400" dirty="0"/>
              <a:t>We use a two players game in order to train a GAN (a </a:t>
            </a:r>
            <a:r>
              <a:rPr lang="en-US" sz="2400" b="1" i="1" dirty="0"/>
              <a:t>game-theoretic approach</a:t>
            </a:r>
            <a:r>
              <a:rPr lang="en-US" sz="2400" dirty="0"/>
              <a:t>).</a:t>
            </a:r>
          </a:p>
          <a:p>
            <a:pPr algn="just">
              <a:buBlip>
                <a:blip r:embed="rId2"/>
              </a:buBlip>
            </a:pPr>
            <a:r>
              <a:rPr lang="en-US" sz="2400" dirty="0"/>
              <a:t>Generator is the first player. The job of the generator is to take a sample distribution (latent space) and through a complex transformation (using a neural network), learn the training distribution i.e. generate a real looking sample.</a:t>
            </a:r>
          </a:p>
          <a:p>
            <a:pPr algn="just">
              <a:buBlip>
                <a:blip r:embed="rId2"/>
              </a:buBlip>
            </a:pPr>
            <a:r>
              <a:rPr lang="en-US" sz="2400" dirty="0"/>
              <a:t>Discriminator is the second player. The job of the discriminator is to get better and better at distinguishing between the </a:t>
            </a:r>
            <a:r>
              <a:rPr lang="en-US" sz="2400" b="1" i="1" dirty="0"/>
              <a:t>“REAL”</a:t>
            </a:r>
            <a:r>
              <a:rPr lang="en-US" sz="2400" dirty="0"/>
              <a:t> sample and the </a:t>
            </a:r>
            <a:r>
              <a:rPr lang="en-US" sz="2400" b="1" i="1" dirty="0"/>
              <a:t>“FAKE”</a:t>
            </a:r>
            <a:r>
              <a:rPr lang="en-US" sz="2400" dirty="0"/>
              <a:t> sample.</a:t>
            </a:r>
          </a:p>
          <a:p>
            <a:pPr algn="just">
              <a:buBlip>
                <a:blip r:embed="rId2"/>
              </a:buBlip>
            </a:pPr>
            <a:r>
              <a:rPr lang="en-US" sz="2400" dirty="0"/>
              <a:t>The generator tries to produce samples that look so natural that the discriminator thinks the samples came from the real data distribution.</a:t>
            </a:r>
          </a:p>
          <a:p>
            <a:pPr algn="just">
              <a:buBlip>
                <a:blip r:embed="rId2"/>
              </a:buBlip>
            </a:pPr>
            <a:r>
              <a:rPr lang="en-US" sz="2400" dirty="0"/>
              <a:t>Try to correlate this scenario with the story of </a:t>
            </a:r>
            <a:r>
              <a:rPr lang="en-US" sz="2400" dirty="0">
                <a:solidFill>
                  <a:srgbClr val="FF0000"/>
                </a:solidFill>
              </a:rPr>
              <a:t>“Mary the Counterfeiter”</a:t>
            </a:r>
            <a:r>
              <a:rPr lang="en-US" sz="2400" dirty="0"/>
              <a:t> and </a:t>
            </a:r>
            <a:r>
              <a:rPr lang="en-US" sz="2400" dirty="0">
                <a:solidFill>
                  <a:srgbClr val="FF0000"/>
                </a:solidFill>
              </a:rPr>
              <a:t>“John the Investigator”</a:t>
            </a:r>
            <a:r>
              <a:rPr lang="en-US" sz="2400" dirty="0">
                <a:solidFill>
                  <a:schemeClr val="tx1"/>
                </a:solidFill>
              </a:rPr>
              <a:t>.</a:t>
            </a:r>
            <a:r>
              <a:rPr lang="en-US" sz="2400" dirty="0"/>
              <a:t> </a:t>
            </a:r>
            <a:r>
              <a:rPr lang="en-US" sz="2400" dirty="0">
                <a:solidFill>
                  <a:srgbClr val="FF0000"/>
                </a:solidFill>
              </a:rPr>
              <a:t>Mary can be considered as the Generator and John can be considered as the Discriminator</a:t>
            </a:r>
            <a:r>
              <a:rPr lang="en-US" sz="2400" dirty="0"/>
              <a:t>.</a:t>
            </a:r>
          </a:p>
          <a:p>
            <a:pPr algn="just">
              <a:buBlip>
                <a:blip r:embed="rId2"/>
              </a:buBlip>
            </a:pPr>
            <a:r>
              <a:rPr lang="en-US" sz="2400" dirty="0"/>
              <a:t>GAN training becomes successful when the Discriminator is not able to distinguish between the real and the generated samples. This happens because the Generator learns the training data’s distribution very well.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cxnSp>
        <p:nvCxnSpPr>
          <p:cNvPr id="14" name="Straight Connector 13">
            <a:extLst>
              <a:ext uri="{FF2B5EF4-FFF2-40B4-BE49-F238E27FC236}">
                <a16:creationId xmlns:a16="http://schemas.microsoft.com/office/drawing/2014/main" id="{F06AF235-109A-4506-A416-19E0FAF735B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F9C8834-8490-4287-875E-298B899B1C3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5478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Intuition and Setup</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23554" name="Picture 2" descr="Image result for generative adversarial networks">
            <a:extLst>
              <a:ext uri="{FF2B5EF4-FFF2-40B4-BE49-F238E27FC236}">
                <a16:creationId xmlns:a16="http://schemas.microsoft.com/office/drawing/2014/main" id="{B2E30C80-EF55-4760-A7FD-BF31FB19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67" y="2052495"/>
            <a:ext cx="8169465" cy="3562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50C440-0F75-4F00-A2B3-FE39CA9CEBBD}"/>
              </a:ext>
            </a:extLst>
          </p:cNvPr>
          <p:cNvSpPr/>
          <p:nvPr/>
        </p:nvSpPr>
        <p:spPr>
          <a:xfrm>
            <a:off x="4593944" y="5573052"/>
            <a:ext cx="632474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3"/>
              </a:rPr>
              <a:t>https://skymind.ai/wiki/generative-adversarial-network-gan</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17" name="Straight Connector 16">
            <a:extLst>
              <a:ext uri="{FF2B5EF4-FFF2-40B4-BE49-F238E27FC236}">
                <a16:creationId xmlns:a16="http://schemas.microsoft.com/office/drawing/2014/main" id="{EE546575-9DE7-4A5F-9133-0D4AD1BFDAE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887180-9015-4879-B938-B00CCE23CDFA}"/>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01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Diving into 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fontScale="92500" lnSpcReduction="20000"/>
          </a:bodyPr>
          <a:lstStyle/>
          <a:p>
            <a:pPr algn="just">
              <a:buBlip>
                <a:blip r:embed="rId2"/>
              </a:buBlip>
            </a:pPr>
            <a:r>
              <a:rPr lang="en-US" sz="2400" dirty="0"/>
              <a:t>Let G</a:t>
            </a:r>
            <a:r>
              <a:rPr lang="az-Cyrl-AZ" dirty="0"/>
              <a:t>ф</a:t>
            </a:r>
            <a:r>
              <a:rPr lang="en-US" sz="2400" dirty="0"/>
              <a:t> denote the Generator and D</a:t>
            </a:r>
            <a:r>
              <a:rPr lang="el-GR" dirty="0"/>
              <a:t>θ</a:t>
            </a:r>
            <a:r>
              <a:rPr lang="en-US" sz="2400" dirty="0"/>
              <a:t> denote the Discriminator. Here, </a:t>
            </a:r>
            <a:r>
              <a:rPr lang="az-Cyrl-AZ" sz="2400" dirty="0"/>
              <a:t>ф</a:t>
            </a:r>
            <a:r>
              <a:rPr lang="en-US" sz="2400" dirty="0"/>
              <a:t> and </a:t>
            </a:r>
            <a:r>
              <a:rPr lang="el-GR" sz="2400" dirty="0"/>
              <a:t>θ</a:t>
            </a:r>
            <a:r>
              <a:rPr lang="en-US" sz="2400" dirty="0"/>
              <a:t> are the parameters of G and D, respectively.</a:t>
            </a:r>
          </a:p>
          <a:p>
            <a:pPr algn="just">
              <a:buBlip>
                <a:blip r:embed="rId2"/>
              </a:buBlip>
            </a:pPr>
            <a:r>
              <a:rPr lang="en-US" sz="2400" dirty="0"/>
              <a:t>The Discriminator assigns its input a score between 0 and 1 (means the output is going to be sigmoid) =&gt; this tells the probability of the sample being real or fake.</a:t>
            </a:r>
          </a:p>
          <a:p>
            <a:pPr algn="just">
              <a:buBlip>
                <a:blip r:embed="rId2"/>
              </a:buBlip>
            </a:pPr>
            <a:r>
              <a:rPr lang="en-US" sz="2400" dirty="0"/>
              <a:t>The Generator always wants the score given by the Discriminator to be highest i.e. equal to 1.</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0AD4CC3C-254C-42A7-935D-A0EC8D621BC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47C88EF-CB77-4EF5-816B-566F5BCB8CA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3182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3413658"/>
            <a:ext cx="5367120" cy="3678303"/>
          </a:xfrm>
        </p:spPr>
        <p:txBody>
          <a:bodyPr>
            <a:normAutofit fontScale="92500" lnSpcReduction="10000"/>
          </a:bodyPr>
          <a:lstStyle/>
          <a:p>
            <a:pPr algn="just">
              <a:buBlip>
                <a:blip r:embed="rId2"/>
              </a:buBlip>
            </a:pPr>
            <a:r>
              <a:rPr lang="en-US" sz="2400" dirty="0"/>
              <a:t>Objective/Cost/Loss function for the Generator is the log likelihood:</a:t>
            </a:r>
          </a:p>
          <a:p>
            <a:pPr marL="0" lvl="0" indent="0" algn="ctr">
              <a:buClr>
                <a:srgbClr val="629DD1"/>
              </a:buClr>
              <a:buNone/>
            </a:pPr>
            <a:r>
              <a:rPr lang="en-US" sz="2400" dirty="0">
                <a:solidFill>
                  <a:srgbClr val="FF0000"/>
                </a:solidFill>
              </a:rPr>
              <a:t>maximize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lvl="0" indent="0" algn="ctr">
              <a:buClr>
                <a:srgbClr val="629DD1"/>
              </a:buClr>
              <a:buNone/>
            </a:pPr>
            <a:r>
              <a:rPr lang="en-US" sz="2400" dirty="0">
                <a:ln w="10160">
                  <a:noFill/>
                  <a:prstDash val="solid"/>
                </a:ln>
                <a:solidFill>
                  <a:srgbClr val="FF0000"/>
                </a:solidFill>
                <a:effectLst>
                  <a:outerShdw blurRad="38100" dist="22860" dir="5400000" algn="tl" rotWithShape="0">
                    <a:srgbClr val="000000">
                      <a:alpha val="30000"/>
                    </a:srgbClr>
                  </a:outerShdw>
                </a:effectLst>
              </a:rPr>
              <a:t>or</a:t>
            </a:r>
          </a:p>
          <a:p>
            <a:pPr marL="0" lvl="0" indent="0" algn="ctr">
              <a:buClr>
                <a:srgbClr val="629DD1"/>
              </a:buClr>
              <a:buNone/>
            </a:pPr>
            <a:r>
              <a:rPr lang="en-US" sz="2400" dirty="0">
                <a:solidFill>
                  <a:srgbClr val="FF0000"/>
                </a:solidFill>
              </a:rPr>
              <a:t>minimize 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endParaRPr lang="en-US" dirty="0">
              <a:ln w="10160">
                <a:noFill/>
                <a:prstDash val="solid"/>
              </a:ln>
              <a:solidFill>
                <a:schemeClr val="tx1"/>
              </a:solidFill>
              <a:effectLst>
                <a:outerShdw blurRad="38100" dist="22860" dir="5400000" algn="tl" rotWithShape="0">
                  <a:srgbClr val="000000">
                    <a:alpha val="30000"/>
                  </a:srgbClr>
                </a:outerShdw>
              </a:effectLst>
            </a:endParaRP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Note: </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[1] This is the objective function for just one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[2] Generator is a deterministic function i.e. for a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 it always gives the same result.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B5A0C0D1-2FAF-4576-B187-A82C6AB6E6E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F79D247-F9C4-428B-BC79-5ADCD018BD3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8510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923468"/>
            <a:ext cx="5367120" cy="3678303"/>
          </a:xfrm>
        </p:spPr>
        <p:txBody>
          <a:bodyPr>
            <a:normAutofit/>
          </a:bodyPr>
          <a:lstStyle/>
          <a:p>
            <a:pPr algn="just">
              <a:buBlip>
                <a:blip r:embed="rId2"/>
              </a:buBlip>
            </a:pPr>
            <a:r>
              <a:rPr lang="en-US" sz="2400" dirty="0"/>
              <a:t>Since </a:t>
            </a:r>
            <a:r>
              <a:rPr lang="en-US" sz="2400" i="1" dirty="0"/>
              <a:t>z</a:t>
            </a:r>
            <a:r>
              <a:rPr lang="en-US" sz="2400" dirty="0"/>
              <a:t> is continuous and normal, the objective function for all the samples taken together would be:</a:t>
            </a:r>
          </a:p>
          <a:p>
            <a:pPr marL="0" indent="0" algn="ctr">
              <a:buNone/>
            </a:pPr>
            <a:r>
              <a:rPr lang="en-US" sz="2400" dirty="0">
                <a:solidFill>
                  <a:srgbClr val="FF0000"/>
                </a:solidFill>
              </a:rPr>
              <a:t>minimize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(1 -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1D8A2589-800D-458B-BAF3-64D80CDEB87C}"/>
              </a:ext>
            </a:extLst>
          </p:cNvPr>
          <p:cNvSpPr/>
          <p:nvPr/>
        </p:nvSpPr>
        <p:spPr>
          <a:xfrm>
            <a:off x="1350234" y="4243438"/>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2" name="Straight Connector 21">
            <a:extLst>
              <a:ext uri="{FF2B5EF4-FFF2-40B4-BE49-F238E27FC236}">
                <a16:creationId xmlns:a16="http://schemas.microsoft.com/office/drawing/2014/main" id="{CB3C8511-FB2D-48E7-B0F2-02B4957A529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3EAB2E1-9855-4658-BE57-79ED1BCEEB9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169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1" y="2923468"/>
            <a:ext cx="11029603" cy="3678303"/>
          </a:xfrm>
        </p:spPr>
        <p:txBody>
          <a:bodyPr>
            <a:normAutofit fontScale="85000" lnSpcReduction="10000"/>
          </a:bodyPr>
          <a:lstStyle/>
          <a:p>
            <a:pPr algn="just">
              <a:buBlip>
                <a:blip r:embed="rId2"/>
              </a:buBlip>
            </a:pPr>
            <a:r>
              <a:rPr lang="en-US" sz="2400" dirty="0"/>
              <a:t>Discriminator’s loss function has two components since Discriminator’s task is two-fold (it should assign highest score to the real samples and the lowest score to the fake samples).</a:t>
            </a:r>
          </a:p>
          <a:p>
            <a:pPr marL="0" indent="0" algn="ctr">
              <a:buNone/>
            </a:pPr>
            <a:r>
              <a:rPr lang="en-US" sz="2400" dirty="0">
                <a:solidFill>
                  <a:srgbClr val="FF0000"/>
                </a:solidFill>
              </a:rPr>
              <a:t>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endParaRPr lang="en-US" sz="2400" dirty="0">
              <a:ln w="10160">
                <a:noFill/>
                <a:prstDash val="solid"/>
              </a:ln>
              <a:solidFill>
                <a:srgbClr val="FF0000"/>
              </a:solidFill>
              <a:effectLst>
                <a:outerShdw blurRad="38100" dist="22860" dir="5400000" algn="tl" rotWithShape="0">
                  <a:srgbClr val="000000">
                    <a:alpha val="30000"/>
                  </a:srgbClr>
                </a:outerShdw>
              </a:effectLst>
            </a:endParaRPr>
          </a:p>
          <a:p>
            <a:pPr algn="just">
              <a:buBlip>
                <a:blip r:embed="rId2"/>
              </a:buBlip>
            </a:pPr>
            <a:r>
              <a:rPr lang="en-US" sz="2400" dirty="0"/>
              <a:t>The overall objective function (also called the </a:t>
            </a:r>
            <a:r>
              <a:rPr lang="en-US" sz="2400" b="1" i="1" dirty="0"/>
              <a:t>minimax objective function</a:t>
            </a:r>
            <a:r>
              <a:rPr lang="en-US" sz="2400" dirty="0"/>
              <a:t>) comes out to be:</a:t>
            </a:r>
          </a:p>
          <a:p>
            <a:pPr marL="0" indent="0" algn="ctr">
              <a:buNone/>
            </a:pPr>
            <a:r>
              <a:rPr lang="en-US" sz="2400" dirty="0">
                <a:solidFill>
                  <a:srgbClr val="FF0000"/>
                </a:solidFill>
              </a:rPr>
              <a:t>minimize 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endParaRPr lang="en-US" sz="2400" dirty="0"/>
          </a:p>
          <a:p>
            <a:pPr marL="0" indent="0" algn="just">
              <a:buNone/>
            </a:pPr>
            <a:r>
              <a:rPr lang="en-US" sz="2400" dirty="0">
                <a:solidFill>
                  <a:srgbClr val="FF0000"/>
                </a:solidFill>
              </a:rPr>
              <a:t>Note: The Discriminator wants to maximize the second term and the Generator wants to minimize the second term.</a:t>
            </a: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9" name="Rectangle 18">
            <a:extLst>
              <a:ext uri="{FF2B5EF4-FFF2-40B4-BE49-F238E27FC236}">
                <a16:creationId xmlns:a16="http://schemas.microsoft.com/office/drawing/2014/main" id="{1D8A2589-800D-458B-BAF3-64D80CDEB87C}"/>
              </a:ext>
            </a:extLst>
          </p:cNvPr>
          <p:cNvSpPr/>
          <p:nvPr/>
        </p:nvSpPr>
        <p:spPr>
          <a:xfrm>
            <a:off x="3377008" y="3429000"/>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1DDDC363-0430-4735-B1A3-C58DCCF8AEAA}"/>
              </a:ext>
            </a:extLst>
          </p:cNvPr>
          <p:cNvSpPr/>
          <p:nvPr/>
        </p:nvSpPr>
        <p:spPr>
          <a:xfrm>
            <a:off x="3775654" y="4715622"/>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B23FE7A5-0B72-4134-AE0C-CD05B4DC499E}"/>
              </a:ext>
            </a:extLst>
          </p:cNvPr>
          <p:cNvSpPr/>
          <p:nvPr/>
        </p:nvSpPr>
        <p:spPr>
          <a:xfrm>
            <a:off x="2764254" y="4715623"/>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3" name="Straight Connector 22">
            <a:extLst>
              <a:ext uri="{FF2B5EF4-FFF2-40B4-BE49-F238E27FC236}">
                <a16:creationId xmlns:a16="http://schemas.microsoft.com/office/drawing/2014/main" id="{2C5DA60E-BA1D-4275-84A1-FBFAC313453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9B263E8-73C0-42E5-93A2-581E3822EF3F}"/>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981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About Me</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Autofit/>
          </a:bodyPr>
          <a:lstStyle/>
          <a:p>
            <a:pPr algn="just">
              <a:buBlip>
                <a:blip r:embed="rId2">
                  <a:extLst>
                    <a:ext uri="{837473B0-CC2E-450A-ABE3-18F120FF3D39}">
                      <a1611:picAttrSrcUrl xmlns:a1611="http://schemas.microsoft.com/office/drawing/2016/11/main" r:id="rId3"/>
                    </a:ext>
                  </a:extLst>
                </a:blip>
              </a:buBlip>
            </a:pPr>
            <a:r>
              <a:rPr lang="en-US" sz="1500" dirty="0"/>
              <a:t>Currently, working as a Platform Software Engineer at Bigbasket, India (India's largest online food and grocery store).</a:t>
            </a:r>
          </a:p>
          <a:p>
            <a:pPr algn="just">
              <a:buBlip>
                <a:blip r:embed="rId2">
                  <a:extLst>
                    <a:ext uri="{837473B0-CC2E-450A-ABE3-18F120FF3D39}">
                      <a1611:picAttrSrcUrl xmlns:a1611="http://schemas.microsoft.com/office/drawing/2016/11/main" r:id="rId3"/>
                    </a:ext>
                  </a:extLst>
                </a:blip>
              </a:buBlip>
            </a:pPr>
            <a:r>
              <a:rPr lang="en-US" sz="1500" dirty="0"/>
              <a:t>MSc in Advanced Computing (Machine Learning, Artificial Intelligence, Robotics, Cloud Computing, and Computational Neuroscience) from University of Bristol, United Kingdom.</a:t>
            </a:r>
          </a:p>
          <a:p>
            <a:pPr algn="just">
              <a:buBlip>
                <a:blip r:embed="rId2">
                  <a:extLst>
                    <a:ext uri="{837473B0-CC2E-450A-ABE3-18F120FF3D39}">
                      <a1611:picAttrSrcUrl xmlns:a1611="http://schemas.microsoft.com/office/drawing/2016/11/main" r:id="rId3"/>
                    </a:ext>
                  </a:extLst>
                </a:blip>
              </a:buBlip>
            </a:pPr>
            <a:r>
              <a:rPr lang="en-US" sz="1500" dirty="0"/>
              <a:t>International Tech Speaker (spoke at PyCon Thailand 2019, GeoPython 2018, EuroPython 2018, and many more).</a:t>
            </a:r>
            <a:endParaRPr lang="en-IN" sz="1500" dirty="0"/>
          </a:p>
          <a:p>
            <a:pPr algn="just">
              <a:buBlip>
                <a:blip r:embed="rId2">
                  <a:extLst>
                    <a:ext uri="{837473B0-CC2E-450A-ABE3-18F120FF3D39}">
                      <a1611:picAttrSrcUrl xmlns:a1611="http://schemas.microsoft.com/office/drawing/2016/11/main" r:id="rId3"/>
                    </a:ext>
                  </a:extLst>
                </a:blip>
              </a:buBlip>
            </a:pPr>
            <a:r>
              <a:rPr lang="en-IN" sz="1500" dirty="0"/>
              <a:t>Former Software Developer Intern at IBM &amp; an ALL STACK DEVELOPER capable of designing and developing solutions for Mobile, Web, Embedded Systems, and Desktop. </a:t>
            </a:r>
          </a:p>
          <a:p>
            <a:pPr algn="just">
              <a:buBlip>
                <a:blip r:embed="rId2">
                  <a:extLst>
                    <a:ext uri="{837473B0-CC2E-450A-ABE3-18F120FF3D39}">
                      <a1611:picAttrSrcUrl xmlns:a1611="http://schemas.microsoft.com/office/drawing/2016/11/main" r:id="rId3"/>
                    </a:ext>
                  </a:extLst>
                </a:blip>
              </a:buBlip>
            </a:pPr>
            <a:r>
              <a:rPr lang="en-IN" sz="1500" dirty="0"/>
              <a:t>Represented India at International Hackathons like Hack Junction’16, Finland and Hack the North’16, Canada. Got invited for numerous prestigious International Hackathons (PennApps’17, HackNY’17, Hack Princeton’17, and many more) and Conferences.</a:t>
            </a:r>
          </a:p>
          <a:p>
            <a:pPr algn="just">
              <a:buBlip>
                <a:blip r:embed="rId2"/>
              </a:buBlip>
            </a:pPr>
            <a:r>
              <a:rPr lang="en-IN" sz="1500" dirty="0"/>
              <a:t>Microsoft Certified Professional, Microsoft Technology Associate, IBM Certified Web Developer, and Hewlett Packard Certified Developer.</a:t>
            </a:r>
          </a:p>
          <a:p>
            <a:pPr algn="just">
              <a:buBlip>
                <a:blip r:embed="rId2">
                  <a:extLst>
                    <a:ext uri="{837473B0-CC2E-450A-ABE3-18F120FF3D39}">
                      <a1611:picAttrSrcUrl xmlns:a1611="http://schemas.microsoft.com/office/drawing/2016/11/main" r:id="rId3"/>
                    </a:ext>
                  </a:extLst>
                </a:blip>
              </a:buBlip>
            </a:pPr>
            <a:r>
              <a:rPr lang="en-IN" sz="1500" dirty="0"/>
              <a:t>8+ International Publications [Latest work got published in ACM CHI 2018. The project was exhibited in Montreal, Canada.].</a:t>
            </a:r>
          </a:p>
          <a:p>
            <a:pPr algn="just">
              <a:buBlip>
                <a:blip r:embed="rId2">
                  <a:extLst>
                    <a:ext uri="{837473B0-CC2E-450A-ABE3-18F120FF3D39}">
                      <a1611:picAttrSrcUrl xmlns:a1611="http://schemas.microsoft.com/office/drawing/2016/11/main" r:id="rId3"/>
                    </a:ext>
                  </a:extLst>
                </a:blip>
              </a:buBlip>
            </a:pPr>
            <a:r>
              <a:rPr lang="en-IN" sz="1500" dirty="0"/>
              <a:t>Received 6 Honours and Awards (International and National level).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D6FDE8AE-02B1-45AB-BA32-7DFEB4DE5655}"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a:t>
            </a:fld>
            <a:endParaRPr lang="en-US" dirty="0"/>
          </a:p>
        </p:txBody>
      </p:sp>
      <p:cxnSp>
        <p:nvCxnSpPr>
          <p:cNvPr id="12" name="Straight Connector 11">
            <a:extLst>
              <a:ext uri="{FF2B5EF4-FFF2-40B4-BE49-F238E27FC236}">
                <a16:creationId xmlns:a16="http://schemas.microsoft.com/office/drawing/2014/main" id="{926D587C-B4B6-49DA-B28C-E671455D4D4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52B9698-2370-42AE-8BAA-EFACCA714A0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83108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Main Steps Involved in Training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a:bodyPr>
          <a:lstStyle/>
          <a:p>
            <a:pPr algn="just">
              <a:buBlip>
                <a:blip r:embed="rId2"/>
              </a:buBlip>
            </a:pPr>
            <a:r>
              <a:rPr lang="en-US" sz="2400" dirty="0"/>
              <a:t>The training happens in two steps:</a:t>
            </a:r>
          </a:p>
          <a:p>
            <a:pPr lvl="1" algn="just">
              <a:buBlip>
                <a:blip r:embed="rId2"/>
              </a:buBlip>
            </a:pPr>
            <a:r>
              <a:rPr lang="en-US" sz="2200" b="1" dirty="0"/>
              <a:t>Step 1: </a:t>
            </a:r>
            <a:r>
              <a:rPr lang="en-US" sz="2200" dirty="0"/>
              <a:t>Perform Gradient Ascent (maximize the likelihood function) on the Discriminator.</a:t>
            </a:r>
          </a:p>
          <a:p>
            <a:pPr lvl="1" algn="just">
              <a:buBlip>
                <a:blip r:embed="rId2"/>
              </a:buBlip>
            </a:pPr>
            <a:r>
              <a:rPr lang="en-US" sz="2200" b="1" dirty="0"/>
              <a:t>Step 2: </a:t>
            </a:r>
            <a:r>
              <a:rPr lang="en-US" sz="2200" dirty="0"/>
              <a:t>Perform Gradient Descent (minimize the likelihood function) the on Generator.</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1BFB9D73-8808-481C-88B7-08ED1ED2E79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B60E2CC-199A-4726-8C77-1A4F1DE7EC7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5047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Algorithm for Training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4" name="Picture 13">
            <a:extLst>
              <a:ext uri="{FF2B5EF4-FFF2-40B4-BE49-F238E27FC236}">
                <a16:creationId xmlns:a16="http://schemas.microsoft.com/office/drawing/2014/main" id="{BE68D488-B3B7-41EE-8377-B5790C2C1D6C}"/>
              </a:ext>
            </a:extLst>
          </p:cNvPr>
          <p:cNvPicPr>
            <a:picLocks noChangeAspect="1"/>
          </p:cNvPicPr>
          <p:nvPr/>
        </p:nvPicPr>
        <p:blipFill>
          <a:blip r:embed="rId2"/>
          <a:stretch>
            <a:fillRect/>
          </a:stretch>
        </p:blipFill>
        <p:spPr>
          <a:xfrm>
            <a:off x="2931271" y="1877873"/>
            <a:ext cx="6329457" cy="3746560"/>
          </a:xfrm>
          <a:prstGeom prst="rect">
            <a:avLst/>
          </a:prstGeom>
        </p:spPr>
      </p:pic>
      <p:cxnSp>
        <p:nvCxnSpPr>
          <p:cNvPr id="17" name="Straight Connector 16">
            <a:extLst>
              <a:ext uri="{FF2B5EF4-FFF2-40B4-BE49-F238E27FC236}">
                <a16:creationId xmlns:a16="http://schemas.microsoft.com/office/drawing/2014/main" id="{E2D09010-76FA-4CEA-8948-A1385BC4303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DB2833-B631-46B5-B8D6-FD5322EDEA16}"/>
              </a:ext>
            </a:extLst>
          </p:cNvPr>
          <p:cNvSpPr/>
          <p:nvPr/>
        </p:nvSpPr>
        <p:spPr>
          <a:xfrm>
            <a:off x="4480820" y="5573052"/>
            <a:ext cx="655089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4"/>
              </a:rPr>
              <a:t>https://papers.nips.cc/paper/5423-generative-adversarial-nets</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62B22F7D-A5BD-4CBD-84F0-1061528AEA2B}"/>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59500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Architecture of DCGAN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7" name="Picture 16">
            <a:extLst>
              <a:ext uri="{FF2B5EF4-FFF2-40B4-BE49-F238E27FC236}">
                <a16:creationId xmlns:a16="http://schemas.microsoft.com/office/drawing/2014/main" id="{D2D81358-BB96-4434-8C8F-D2F5A90C9573}"/>
              </a:ext>
            </a:extLst>
          </p:cNvPr>
          <p:cNvPicPr>
            <a:picLocks noChangeAspect="1"/>
          </p:cNvPicPr>
          <p:nvPr/>
        </p:nvPicPr>
        <p:blipFill>
          <a:blip r:embed="rId2"/>
          <a:stretch>
            <a:fillRect/>
          </a:stretch>
        </p:blipFill>
        <p:spPr>
          <a:xfrm>
            <a:off x="216819" y="2159499"/>
            <a:ext cx="6558161" cy="2808427"/>
          </a:xfrm>
          <a:prstGeom prst="rect">
            <a:avLst/>
          </a:prstGeom>
        </p:spPr>
      </p:pic>
      <p:pic>
        <p:nvPicPr>
          <p:cNvPr id="18" name="Picture 17">
            <a:extLst>
              <a:ext uri="{FF2B5EF4-FFF2-40B4-BE49-F238E27FC236}">
                <a16:creationId xmlns:a16="http://schemas.microsoft.com/office/drawing/2014/main" id="{CE0C85AC-F6B9-4491-9255-19E105A76405}"/>
              </a:ext>
            </a:extLst>
          </p:cNvPr>
          <p:cNvPicPr>
            <a:picLocks noChangeAspect="1"/>
          </p:cNvPicPr>
          <p:nvPr/>
        </p:nvPicPr>
        <p:blipFill>
          <a:blip r:embed="rId3"/>
          <a:stretch>
            <a:fillRect/>
          </a:stretch>
        </p:blipFill>
        <p:spPr>
          <a:xfrm>
            <a:off x="6886597" y="2422051"/>
            <a:ext cx="5055276" cy="2545875"/>
          </a:xfrm>
          <a:prstGeom prst="rect">
            <a:avLst/>
          </a:prstGeom>
        </p:spPr>
      </p:pic>
      <p:sp>
        <p:nvSpPr>
          <p:cNvPr id="19" name="Rectangle 18">
            <a:extLst>
              <a:ext uri="{FF2B5EF4-FFF2-40B4-BE49-F238E27FC236}">
                <a16:creationId xmlns:a16="http://schemas.microsoft.com/office/drawing/2014/main" id="{D0E2FCD3-5D98-4939-906A-D829EA0C4CCF}"/>
              </a:ext>
            </a:extLst>
          </p:cNvPr>
          <p:cNvSpPr/>
          <p:nvPr/>
        </p:nvSpPr>
        <p:spPr>
          <a:xfrm>
            <a:off x="6601850" y="5582479"/>
            <a:ext cx="429854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4"/>
              </a:rPr>
              <a:t>https://arxiv.org/pdf/1511.06434.pdf</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22" name="Straight Connector 21">
            <a:extLst>
              <a:ext uri="{FF2B5EF4-FFF2-40B4-BE49-F238E27FC236}">
                <a16:creationId xmlns:a16="http://schemas.microsoft.com/office/drawing/2014/main" id="{861C4297-68FC-4C83-A304-C6615AFEBDD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7279822-4520-468A-9674-B4131C3602DA}"/>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1935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a:xfrm>
            <a:off x="581192" y="702156"/>
            <a:ext cx="11029616" cy="1013800"/>
          </a:xfrm>
        </p:spPr>
        <p:txBody>
          <a:bodyPr>
            <a:normAutofit/>
          </a:bodyPr>
          <a:lstStyle/>
          <a:p>
            <a:r>
              <a:rPr lang="en-IN" sz="3600" cap="none" dirty="0"/>
              <a:t>Time for a Quick Hands-on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buBlip>
                <a:blip r:embed="rId2">
                  <a:extLst>
                    <a:ext uri="{837473B0-CC2E-450A-ABE3-18F120FF3D39}">
                      <a1611:picAttrSrcUrl xmlns:a1611="http://schemas.microsoft.com/office/drawing/2016/11/main" r:id="rId3"/>
                    </a:ext>
                  </a:extLst>
                </a:blip>
              </a:buBlip>
            </a:pPr>
            <a:r>
              <a:rPr lang="en-IN" sz="2400" dirty="0"/>
              <a:t>Let’s build our DCGAN (Deep Convolutional Generative Adversarial Network).</a:t>
            </a:r>
          </a:p>
          <a:p>
            <a:pPr>
              <a:buBlip>
                <a:blip r:embed="rId2">
                  <a:extLst>
                    <a:ext uri="{837473B0-CC2E-450A-ABE3-18F120FF3D39}">
                      <a1611:picAttrSrcUrl xmlns:a1611="http://schemas.microsoft.com/office/drawing/2016/11/main" r:id="rId3"/>
                    </a:ext>
                  </a:extLst>
                </a:blip>
              </a:buBlip>
            </a:pPr>
            <a:r>
              <a:rPr lang="en-IN" sz="2400" dirty="0"/>
              <a:t>This GAN will try to generate digits like the ones found in MNIST dataset.</a:t>
            </a:r>
          </a:p>
          <a:p>
            <a:pPr>
              <a:buBlip>
                <a:blip r:embed="rId2">
                  <a:extLst>
                    <a:ext uri="{837473B0-CC2E-450A-ABE3-18F120FF3D39}">
                      <a1611:picAttrSrcUrl xmlns:a1611="http://schemas.microsoft.com/office/drawing/2016/11/main" r:id="rId3"/>
                    </a:ext>
                  </a:extLst>
                </a:blip>
              </a:buBlip>
            </a:pPr>
            <a:r>
              <a:rPr lang="en-IN" sz="2400" dirty="0"/>
              <a:t>Code and related material available at: </a:t>
            </a:r>
            <a:r>
              <a:rPr lang="en-IN" sz="2400" dirty="0">
                <a:solidFill>
                  <a:srgbClr val="00B0F0"/>
                </a:solidFill>
                <a:hlinkClick r:id="rId4">
                  <a:extLst>
                    <a:ext uri="{A12FA001-AC4F-418D-AE19-62706E023703}">
                      <ahyp:hlinkClr xmlns:ahyp="http://schemas.microsoft.com/office/drawing/2018/hyperlinkcolor" val="tx"/>
                    </a:ext>
                  </a:extLst>
                </a:hlinkClick>
              </a:rPr>
              <a:t>https://github.com/greatdevaks/GeoPython_2019_Generative_Adversarial_Networks.git</a:t>
            </a:r>
            <a:endParaRPr lang="en-IN" sz="2400" dirty="0">
              <a:solidFill>
                <a:srgbClr val="00B0F0"/>
              </a:solidFill>
            </a:endParaRPr>
          </a:p>
          <a:p>
            <a:pPr marL="0" indent="0" algn="ctr">
              <a:buNone/>
            </a:pPr>
            <a:r>
              <a:rPr lang="en-IN" sz="2400" dirty="0"/>
              <a:t>and</a:t>
            </a:r>
          </a:p>
          <a:p>
            <a:pPr marL="0" indent="0">
              <a:buNone/>
            </a:pPr>
            <a:r>
              <a:rPr lang="en-IN" sz="2400" dirty="0">
                <a:solidFill>
                  <a:schemeClr val="bg1"/>
                </a:solidFill>
                <a:hlinkClick r:id="rId5">
                  <a:extLst>
                    <a:ext uri="{A12FA001-AC4F-418D-AE19-62706E023703}">
                      <ahyp:hlinkClr xmlns:ahyp="http://schemas.microsoft.com/office/drawing/2018/hyperlinkcolor" val="tx"/>
                    </a:ext>
                  </a:extLst>
                </a:hlinkClick>
              </a:rPr>
              <a:t>   </a:t>
            </a:r>
            <a:r>
              <a:rPr lang="en-IN" sz="2400" dirty="0">
                <a:solidFill>
                  <a:srgbClr val="00B0F0"/>
                </a:solidFill>
                <a:hlinkClick r:id="rId5">
                  <a:extLst>
                    <a:ext uri="{A12FA001-AC4F-418D-AE19-62706E023703}">
                      <ahyp:hlinkClr xmlns:ahyp="http://schemas.microsoft.com/office/drawing/2018/hyperlinkcolor" val="tx"/>
                    </a:ext>
                  </a:extLst>
                </a:hlinkClick>
              </a:rPr>
              <a:t>https://tinyurl.com/geo-gan-19-code</a:t>
            </a:r>
            <a:endParaRPr lang="en-IN" sz="2400" dirty="0">
              <a:solidFill>
                <a:srgbClr val="00B0F0"/>
              </a:solidFill>
            </a:endParaRP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45ACCAF0-2716-4734-BBA3-5B6B131432ED}"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cxnSp>
        <p:nvCxnSpPr>
          <p:cNvPr id="15" name="Straight Connector 14">
            <a:extLst>
              <a:ext uri="{FF2B5EF4-FFF2-40B4-BE49-F238E27FC236}">
                <a16:creationId xmlns:a16="http://schemas.microsoft.com/office/drawing/2014/main" id="{1F9B8E0A-BF69-43D9-8872-C7B97891B6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668E0E-4D0B-4873-A028-4D7C0EA7D9C7}"/>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77966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Best Practices for DCGAN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Replace the pooling layers with strided convolutions in the Discriminator and fractional-strided/transpose convolutions in the Generator.</a:t>
            </a:r>
          </a:p>
          <a:p>
            <a:pPr algn="just">
              <a:buBlip>
                <a:blip r:embed="rId2">
                  <a:extLst>
                    <a:ext uri="{837473B0-CC2E-450A-ABE3-18F120FF3D39}">
                      <a1611:picAttrSrcUrl xmlns:a1611="http://schemas.microsoft.com/office/drawing/2016/11/main" r:id="rId3"/>
                    </a:ext>
                  </a:extLst>
                </a:blip>
              </a:buBlip>
            </a:pPr>
            <a:r>
              <a:rPr lang="en-IN" sz="2400" dirty="0"/>
              <a:t>Use Batch Normalization in both the Discriminator and the Generator.</a:t>
            </a:r>
          </a:p>
          <a:p>
            <a:pPr algn="just">
              <a:buBlip>
                <a:blip r:embed="rId2">
                  <a:extLst>
                    <a:ext uri="{837473B0-CC2E-450A-ABE3-18F120FF3D39}">
                      <a1611:picAttrSrcUrl xmlns:a1611="http://schemas.microsoft.com/office/drawing/2016/11/main" r:id="rId3"/>
                    </a:ext>
                  </a:extLst>
                </a:blip>
              </a:buBlip>
            </a:pPr>
            <a:r>
              <a:rPr lang="en-IN" sz="2400" dirty="0"/>
              <a:t>Remove Fully Connected hidden layers from deeper architectures.</a:t>
            </a:r>
          </a:p>
          <a:p>
            <a:pPr algn="just">
              <a:buBlip>
                <a:blip r:embed="rId2">
                  <a:extLst>
                    <a:ext uri="{837473B0-CC2E-450A-ABE3-18F120FF3D39}">
                      <a1611:picAttrSrcUrl xmlns:a1611="http://schemas.microsoft.com/office/drawing/2016/11/main" r:id="rId3"/>
                    </a:ext>
                  </a:extLst>
                </a:blip>
              </a:buBlip>
            </a:pPr>
            <a:r>
              <a:rPr lang="en-IN" sz="2400" dirty="0"/>
              <a:t>Use ReLU activation in the Generator for all the layers except for the output, which uses tanh activation.</a:t>
            </a:r>
          </a:p>
          <a:p>
            <a:pPr algn="just">
              <a:buBlip>
                <a:blip r:embed="rId2">
                  <a:extLst>
                    <a:ext uri="{837473B0-CC2E-450A-ABE3-18F120FF3D39}">
                      <a1611:picAttrSrcUrl xmlns:a1611="http://schemas.microsoft.com/office/drawing/2016/11/main" r:id="rId3"/>
                    </a:ext>
                  </a:extLst>
                </a:blip>
              </a:buBlip>
            </a:pPr>
            <a:r>
              <a:rPr lang="en-IN" sz="2400" dirty="0"/>
              <a:t>Use Leaky ReLU activation in the Discriminator for all the layers.</a:t>
            </a:r>
          </a:p>
          <a:p>
            <a:pPr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cxnSp>
        <p:nvCxnSpPr>
          <p:cNvPr id="14" name="Straight Connector 13">
            <a:extLst>
              <a:ext uri="{FF2B5EF4-FFF2-40B4-BE49-F238E27FC236}">
                <a16:creationId xmlns:a16="http://schemas.microsoft.com/office/drawing/2014/main" id="{BD917773-C03E-4BB6-A007-77BAF43E3AE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DC1B5A5-3A2E-4FBF-BD9B-ACDBDA489DA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1055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Satellite View </a:t>
            </a:r>
            <a:r>
              <a:rPr lang="en-IN" cap="none" dirty="0">
                <a:solidFill>
                  <a:srgbClr val="4A66AC"/>
                </a:solidFill>
                <a:sym typeface="Wingdings" panose="05000000000000000000" pitchFamily="2" charset="2"/>
              </a:rPr>
              <a:t> Map View</a:t>
            </a:r>
            <a:r>
              <a:rPr lang="en-IN" cap="none" dirty="0">
                <a:solidFill>
                  <a:srgbClr val="4A66AC"/>
                </a:solidFill>
              </a:rPr>
              <a:t>:</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3" name="Picture 2">
            <a:extLst>
              <a:ext uri="{FF2B5EF4-FFF2-40B4-BE49-F238E27FC236}">
                <a16:creationId xmlns:a16="http://schemas.microsoft.com/office/drawing/2014/main" id="{BA690ABF-988A-4B5C-87E6-66050D92773B}"/>
              </a:ext>
            </a:extLst>
          </p:cNvPr>
          <p:cNvPicPr>
            <a:picLocks noChangeAspect="1"/>
          </p:cNvPicPr>
          <p:nvPr/>
        </p:nvPicPr>
        <p:blipFill rotWithShape="1">
          <a:blip r:embed="rId3"/>
          <a:srcRect t="23233" b="-3680"/>
          <a:stretch/>
        </p:blipFill>
        <p:spPr>
          <a:xfrm>
            <a:off x="3461884" y="3104007"/>
            <a:ext cx="4927972" cy="2934518"/>
          </a:xfrm>
          <a:prstGeom prst="rect">
            <a:avLst/>
          </a:prstGeom>
        </p:spPr>
      </p:pic>
      <p:sp>
        <p:nvSpPr>
          <p:cNvPr id="12" name="Content Placeholder 2">
            <a:extLst>
              <a:ext uri="{FF2B5EF4-FFF2-40B4-BE49-F238E27FC236}">
                <a16:creationId xmlns:a16="http://schemas.microsoft.com/office/drawing/2014/main" id="{DFB9CC30-0E5F-4C9F-8678-E5B96A09356D}"/>
              </a:ext>
            </a:extLst>
          </p:cNvPr>
          <p:cNvSpPr>
            <a:spLocks noGrp="1"/>
          </p:cNvSpPr>
          <p:nvPr>
            <p:ph idx="1"/>
          </p:nvPr>
        </p:nvSpPr>
        <p:spPr>
          <a:xfrm>
            <a:off x="581192" y="2180496"/>
            <a:ext cx="11029615" cy="3678303"/>
          </a:xfrm>
        </p:spPr>
        <p:txBody>
          <a:bodyPr>
            <a:normAutofit/>
          </a:bodyPr>
          <a:lstStyle/>
          <a:p>
            <a:pPr algn="just">
              <a:buBlip>
                <a:blip r:embed="rId4"/>
              </a:buBlip>
            </a:pPr>
            <a:r>
              <a:rPr lang="en-IN" dirty="0"/>
              <a:t>GeoGAN [</a:t>
            </a:r>
            <a:r>
              <a:rPr lang="en-IN" dirty="0">
                <a:hlinkClick r:id="rId5"/>
              </a:rPr>
              <a:t>https://arxiv.org/abs/1902.05611</a:t>
            </a:r>
            <a:r>
              <a:rPr lang="en-IN" dirty="0"/>
              <a:t>]</a:t>
            </a:r>
          </a:p>
          <a:p>
            <a:pPr algn="just">
              <a:buBlip>
                <a:blip r:embed="rId4"/>
              </a:buBlip>
            </a:pPr>
            <a:r>
              <a:rPr lang="en-IN" dirty="0"/>
              <a:t>Pix2Pix [</a:t>
            </a:r>
            <a:r>
              <a:rPr lang="en-IN" dirty="0">
                <a:hlinkClick r:id="rId6"/>
              </a:rPr>
              <a:t>https://arxiv.org/pdf/1611.07004.pdf</a:t>
            </a:r>
            <a:r>
              <a:rPr lang="en-IN" dirty="0"/>
              <a:t>]</a:t>
            </a:r>
          </a:p>
          <a:p>
            <a:pPr algn="just">
              <a:buBlip>
                <a:blip r:embed="rId4"/>
              </a:buBlip>
            </a:pPr>
            <a:endParaRPr lang="en-IN" sz="2400" dirty="0"/>
          </a:p>
          <a:p>
            <a:pPr algn="just">
              <a:buBlip>
                <a:blip r:embed="rId4"/>
              </a:buBlip>
            </a:pPr>
            <a:endParaRPr lang="en-IN" sz="2400" dirty="0"/>
          </a:p>
          <a:p>
            <a:pPr algn="just">
              <a:buBlip>
                <a:blip r:embed="rId4"/>
              </a:buBlip>
            </a:pPr>
            <a:endParaRPr lang="en-IN" sz="2400" dirty="0"/>
          </a:p>
          <a:p>
            <a:pPr marL="0" indent="0" algn="just">
              <a:buNone/>
            </a:pPr>
            <a:endParaRPr lang="en-IN" sz="2400" dirty="0"/>
          </a:p>
          <a:p>
            <a:pPr marL="0" indent="0" algn="just">
              <a:buNone/>
            </a:pPr>
            <a:endParaRPr lang="en-IN" sz="2400" dirty="0"/>
          </a:p>
        </p:txBody>
      </p:sp>
    </p:spTree>
    <p:extLst>
      <p:ext uri="{BB962C8B-B14F-4D97-AF65-F5344CB8AC3E}">
        <p14:creationId xmlns:p14="http://schemas.microsoft.com/office/powerpoint/2010/main" val="123883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Some more 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E97C11-8EB9-4F09-9375-2EC3AC77B0C9}"/>
              </a:ext>
            </a:extLst>
          </p:cNvPr>
          <p:cNvPicPr>
            <a:picLocks noChangeAspect="1"/>
          </p:cNvPicPr>
          <p:nvPr/>
        </p:nvPicPr>
        <p:blipFill>
          <a:blip r:embed="rId2"/>
          <a:stretch>
            <a:fillRect/>
          </a:stretch>
        </p:blipFill>
        <p:spPr>
          <a:xfrm>
            <a:off x="2793158" y="2476681"/>
            <a:ext cx="6605683" cy="3409214"/>
          </a:xfrm>
          <a:prstGeom prst="rect">
            <a:avLst/>
          </a:prstGeom>
        </p:spPr>
      </p:pic>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Vector Operations on Visual Objects:</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858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Pose Guided Image Generation </a:t>
            </a:r>
            <a:r>
              <a:rPr lang="en-IN" cap="none" dirty="0">
                <a:solidFill>
                  <a:srgbClr val="4A66AC"/>
                </a:solidFill>
                <a:hlinkClick r:id="rId2"/>
              </a:rPr>
              <a:t>[LINK]</a:t>
            </a:r>
            <a:r>
              <a:rPr lang="en-IN" cap="none" dirty="0">
                <a:solidFill>
                  <a:srgbClr val="4A66AC"/>
                </a:solidFill>
              </a:rPr>
              <a:t>:</a:t>
            </a:r>
          </a:p>
        </p:txBody>
      </p:sp>
      <p:pic>
        <p:nvPicPr>
          <p:cNvPr id="30722" name="Picture 2" descr="https://cdn-images-1.medium.com/max/1000/1*6ANFusOukX0J9Qoe8_mmoA.png">
            <a:extLst>
              <a:ext uri="{FF2B5EF4-FFF2-40B4-BE49-F238E27FC236}">
                <a16:creationId xmlns:a16="http://schemas.microsoft.com/office/drawing/2014/main" id="{C9C9FF06-5AE2-40F2-A4FF-7B87A120D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53" y="2441919"/>
            <a:ext cx="5780693" cy="35493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5BE7B44-2C0F-4BB5-AECC-C172A952BD5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5533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CycleGAN </a:t>
            </a:r>
            <a:r>
              <a:rPr lang="en-IN" cap="none" dirty="0">
                <a:solidFill>
                  <a:srgbClr val="4A66AC"/>
                </a:solidFill>
                <a:hlinkClick r:id="rId2"/>
              </a:rPr>
              <a:t>[Link]</a:t>
            </a:r>
            <a:r>
              <a:rPr lang="en-IN" cap="none" dirty="0">
                <a:solidFill>
                  <a:srgbClr val="4A66AC"/>
                </a:solidFill>
              </a:rPr>
              <a:t>:</a:t>
            </a:r>
          </a:p>
        </p:txBody>
      </p:sp>
      <p:pic>
        <p:nvPicPr>
          <p:cNvPr id="38914" name="Picture 2" descr="https://cdn-images-1.medium.com/max/1000/1*HaExieykcOT5oI2_xKisrQ.png">
            <a:extLst>
              <a:ext uri="{FF2B5EF4-FFF2-40B4-BE49-F238E27FC236}">
                <a16:creationId xmlns:a16="http://schemas.microsoft.com/office/drawing/2014/main" id="{EB907C1C-48B5-4A88-94D7-B533AAC60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6" y="2501964"/>
            <a:ext cx="3672789" cy="335726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cyclegan">
            <a:extLst>
              <a:ext uri="{FF2B5EF4-FFF2-40B4-BE49-F238E27FC236}">
                <a16:creationId xmlns:a16="http://schemas.microsoft.com/office/drawing/2014/main" id="{8B210DA6-4F39-41D5-88CF-2BD8AD72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772" y="1864777"/>
            <a:ext cx="5785035" cy="419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F844A7-BDC1-40A1-B422-E6764E32B502}"/>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59795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PixelDTGAN - Suggesting Merchandise based on Real Photos </a:t>
            </a:r>
            <a:r>
              <a:rPr lang="en-IN" cap="none" dirty="0">
                <a:solidFill>
                  <a:srgbClr val="4A66AC"/>
                </a:solidFill>
                <a:hlinkClick r:id="rId2"/>
              </a:rPr>
              <a:t>[Link]</a:t>
            </a:r>
            <a:r>
              <a:rPr lang="en-IN" cap="none" dirty="0">
                <a:solidFill>
                  <a:srgbClr val="4A66AC"/>
                </a:solidFill>
              </a:rPr>
              <a:t>:</a:t>
            </a:r>
          </a:p>
        </p:txBody>
      </p:sp>
      <p:pic>
        <p:nvPicPr>
          <p:cNvPr id="39938" name="Picture 2" descr="https://cdn-images-1.medium.com/max/1000/1*CDKsGxvpxKZ9WIfipPOMlg.png">
            <a:extLst>
              <a:ext uri="{FF2B5EF4-FFF2-40B4-BE49-F238E27FC236}">
                <a16:creationId xmlns:a16="http://schemas.microsoft.com/office/drawing/2014/main" id="{314D5159-E685-4F74-99F9-EFEA25C15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58"/>
          <a:stretch/>
        </p:blipFill>
        <p:spPr bwMode="auto">
          <a:xfrm>
            <a:off x="2464898" y="2527904"/>
            <a:ext cx="7262201" cy="3301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6B172A6-62EF-485C-B8EF-844DB52A949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596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Flow of the Talk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US" dirty="0"/>
              <a:t>A Succinct Prelude to Adversarial Training.</a:t>
            </a:r>
          </a:p>
          <a:p>
            <a:pPr algn="just">
              <a:buBlip>
                <a:blip r:embed="rId2"/>
              </a:buBlip>
            </a:pPr>
            <a:r>
              <a:rPr lang="en-IN" dirty="0"/>
              <a:t>Understanding Discriminative and Generative Models.</a:t>
            </a:r>
          </a:p>
          <a:p>
            <a:pPr algn="just">
              <a:buBlip>
                <a:blip r:embed="rId2"/>
              </a:buBlip>
            </a:pPr>
            <a:r>
              <a:rPr lang="en-US" dirty="0"/>
              <a:t>Architecture of Generative Adversarial Networks (GANs).</a:t>
            </a:r>
          </a:p>
          <a:p>
            <a:pPr algn="just">
              <a:buBlip>
                <a:blip r:embed="rId2">
                  <a:extLst>
                    <a:ext uri="{837473B0-CC2E-450A-ABE3-18F120FF3D39}">
                      <a1611:picAttrSrcUrl xmlns:a1611="http://schemas.microsoft.com/office/drawing/2016/11/main" r:id="rId3"/>
                    </a:ext>
                  </a:extLst>
                </a:blip>
              </a:buBlip>
            </a:pPr>
            <a:r>
              <a:rPr lang="en-US" dirty="0"/>
              <a:t>Quick Code Walkthrough (implementing DCGAN model using Python).</a:t>
            </a:r>
          </a:p>
          <a:p>
            <a:pPr algn="just">
              <a:buBlip>
                <a:blip r:embed="rId2">
                  <a:extLst>
                    <a:ext uri="{837473B0-CC2E-450A-ABE3-18F120FF3D39}">
                      <a1611:picAttrSrcUrl xmlns:a1611="http://schemas.microsoft.com/office/drawing/2016/11/main" r:id="rId3"/>
                    </a:ext>
                  </a:extLst>
                </a:blip>
              </a:buBlip>
            </a:pPr>
            <a:r>
              <a:rPr lang="en-US" dirty="0"/>
              <a:t>Tips to Train GANs Better.</a:t>
            </a:r>
          </a:p>
          <a:p>
            <a:pPr algn="just">
              <a:buBlip>
                <a:blip r:embed="rId2">
                  <a:extLst>
                    <a:ext uri="{837473B0-CC2E-450A-ABE3-18F120FF3D39}">
                      <a1611:picAttrSrcUrl xmlns:a1611="http://schemas.microsoft.com/office/drawing/2016/11/main" r:id="rId3"/>
                    </a:ext>
                  </a:extLst>
                </a:blip>
              </a:buBlip>
            </a:pPr>
            <a:r>
              <a:rPr lang="en-US" dirty="0"/>
              <a:t>Applications of GANs.</a:t>
            </a:r>
          </a:p>
          <a:p>
            <a:pPr algn="just">
              <a:buBlip>
                <a:blip r:embed="rId2">
                  <a:extLst>
                    <a:ext uri="{837473B0-CC2E-450A-ABE3-18F120FF3D39}">
                      <a1611:picAttrSrcUrl xmlns:a1611="http://schemas.microsoft.com/office/drawing/2016/11/main" r:id="rId3"/>
                    </a:ext>
                  </a:extLst>
                </a:blip>
              </a:buBlip>
            </a:pPr>
            <a:r>
              <a:rPr lang="en-US" dirty="0"/>
              <a:t>Roadmap to Further Study About GANs.</a:t>
            </a:r>
          </a:p>
          <a:p>
            <a:pPr algn="just">
              <a:buBlip>
                <a:blip r:embed="rId2">
                  <a:extLst>
                    <a:ext uri="{837473B0-CC2E-450A-ABE3-18F120FF3D39}">
                      <a1611:picAttrSrcUrl xmlns:a1611="http://schemas.microsoft.com/office/drawing/2016/11/main" r:id="rId3"/>
                    </a:ext>
                  </a:extLst>
                </a:blip>
              </a:buBlip>
            </a:pPr>
            <a:r>
              <a:rPr lang="en-IN" dirty="0"/>
              <a:t>End of Talk followed by Questions and Answers Session.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6" name="Callout: Right Arrow 15">
            <a:extLst>
              <a:ext uri="{FF2B5EF4-FFF2-40B4-BE49-F238E27FC236}">
                <a16:creationId xmlns:a16="http://schemas.microsoft.com/office/drawing/2014/main" id="{7949DCB2-5C1B-43AA-98F9-6070CAD1A3CD}"/>
              </a:ext>
            </a:extLst>
          </p:cNvPr>
          <p:cNvSpPr/>
          <p:nvPr/>
        </p:nvSpPr>
        <p:spPr>
          <a:xfrm>
            <a:off x="8235882" y="2413262"/>
            <a:ext cx="961534" cy="2055043"/>
          </a:xfrm>
          <a:prstGeom prst="rightArrowCallout">
            <a:avLst>
              <a:gd name="adj1" fmla="val 13235"/>
              <a:gd name="adj2" fmla="val 1471"/>
              <a:gd name="adj3" fmla="val 97549"/>
              <a:gd name="adj4" fmla="val 6497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8A2A7F-1705-4FE6-B2B3-293C3DF7DD7F}"/>
              </a:ext>
            </a:extLst>
          </p:cNvPr>
          <p:cNvSpPr/>
          <p:nvPr/>
        </p:nvSpPr>
        <p:spPr>
          <a:xfrm>
            <a:off x="9387102" y="3351199"/>
            <a:ext cx="1214756" cy="369332"/>
          </a:xfrm>
          <a:prstGeom prst="rect">
            <a:avLst/>
          </a:prstGeom>
        </p:spPr>
        <p:txBody>
          <a:bodyPr wrap="square">
            <a:spAutoFit/>
          </a:bodyPr>
          <a:lstStyle/>
          <a:p>
            <a:pPr algn="ctr"/>
            <a:r>
              <a:rPr lang="en-IN" dirty="0">
                <a:ln w="0"/>
                <a:solidFill>
                  <a:srgbClr val="FF0000"/>
                </a:solidFill>
                <a:effectLst>
                  <a:outerShdw blurRad="38100" dist="25400" dir="5400000" algn="ctr" rotWithShape="0">
                    <a:srgbClr val="6E747A">
                      <a:alpha val="43000"/>
                    </a:srgbClr>
                  </a:outerShdw>
                </a:effectLst>
              </a:rPr>
              <a:t>20 Minutes</a:t>
            </a:r>
          </a:p>
        </p:txBody>
      </p:sp>
      <p:sp>
        <p:nvSpPr>
          <p:cNvPr id="20" name="Callout: Right Arrow 19">
            <a:extLst>
              <a:ext uri="{FF2B5EF4-FFF2-40B4-BE49-F238E27FC236}">
                <a16:creationId xmlns:a16="http://schemas.microsoft.com/office/drawing/2014/main" id="{073F0DE3-CD1E-4D31-81C7-F48DD34F3ED6}"/>
              </a:ext>
            </a:extLst>
          </p:cNvPr>
          <p:cNvSpPr/>
          <p:nvPr/>
        </p:nvSpPr>
        <p:spPr>
          <a:xfrm>
            <a:off x="8235882" y="4468305"/>
            <a:ext cx="961534" cy="1288887"/>
          </a:xfrm>
          <a:prstGeom prst="rightArrowCallout">
            <a:avLst>
              <a:gd name="adj1" fmla="val 13235"/>
              <a:gd name="adj2" fmla="val 1471"/>
              <a:gd name="adj3" fmla="val 97549"/>
              <a:gd name="adj4" fmla="val 64977"/>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3FC73E5-179D-4E83-AD0B-2F8EAC7CAEA9}"/>
              </a:ext>
            </a:extLst>
          </p:cNvPr>
          <p:cNvSpPr/>
          <p:nvPr/>
        </p:nvSpPr>
        <p:spPr>
          <a:xfrm>
            <a:off x="9387102" y="4928082"/>
            <a:ext cx="1214756" cy="369332"/>
          </a:xfrm>
          <a:prstGeom prst="rect">
            <a:avLst/>
          </a:prstGeom>
        </p:spPr>
        <p:txBody>
          <a:bodyPr wrap="square">
            <a:spAutoFit/>
          </a:bodyPr>
          <a:lstStyle/>
          <a:p>
            <a:pPr algn="ctr"/>
            <a:r>
              <a:rPr lang="en-IN" dirty="0">
                <a:ln w="0"/>
                <a:solidFill>
                  <a:srgbClr val="92D050"/>
                </a:solidFill>
                <a:effectLst>
                  <a:outerShdw blurRad="38100" dist="25400" dir="5400000" algn="ctr" rotWithShape="0">
                    <a:srgbClr val="6E747A">
                      <a:alpha val="43000"/>
                    </a:srgbClr>
                  </a:outerShdw>
                </a:effectLst>
              </a:rPr>
              <a:t>10 Minutes</a:t>
            </a:r>
          </a:p>
        </p:txBody>
      </p:sp>
      <p:cxnSp>
        <p:nvCxnSpPr>
          <p:cNvPr id="24" name="Straight Connector 23">
            <a:extLst>
              <a:ext uri="{FF2B5EF4-FFF2-40B4-BE49-F238E27FC236}">
                <a16:creationId xmlns:a16="http://schemas.microsoft.com/office/drawing/2014/main" id="{8EA5789F-ED11-4249-B33A-175774F979DD}"/>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B2FB1EE-B4CD-4427-8598-99163A1B6AD7}"/>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7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SRGAN </a:t>
            </a:r>
            <a:r>
              <a:rPr lang="en-IN" cap="none" dirty="0">
                <a:solidFill>
                  <a:srgbClr val="4A66AC"/>
                </a:solidFill>
                <a:hlinkClick r:id="rId2"/>
              </a:rPr>
              <a:t>[Link to Paper]</a:t>
            </a:r>
            <a:r>
              <a:rPr lang="en-IN" cap="none" dirty="0">
                <a:solidFill>
                  <a:srgbClr val="4A66AC"/>
                </a:solidFill>
              </a:rPr>
              <a:t>:</a:t>
            </a:r>
          </a:p>
        </p:txBody>
      </p:sp>
      <p:pic>
        <p:nvPicPr>
          <p:cNvPr id="40962" name="Picture 2" descr="https://cdn-images-1.medium.com/max/1000/1*5tuN3sDrbq9ug2BdeTwiQQ.png">
            <a:extLst>
              <a:ext uri="{FF2B5EF4-FFF2-40B4-BE49-F238E27FC236}">
                <a16:creationId xmlns:a16="http://schemas.microsoft.com/office/drawing/2014/main" id="{8A3F310E-EDA2-4342-B39D-816B6AB05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07"/>
          <a:stretch/>
        </p:blipFill>
        <p:spPr bwMode="auto">
          <a:xfrm>
            <a:off x="1757121" y="2441919"/>
            <a:ext cx="8677756" cy="34721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A780B8-3B1F-4F38-A937-87410B42B92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057157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Progressive GAN - First Commercial-like Image Quality </a:t>
            </a:r>
            <a:r>
              <a:rPr lang="en-IN" cap="none" dirty="0">
                <a:solidFill>
                  <a:srgbClr val="4A66AC"/>
                </a:solidFill>
                <a:hlinkClick r:id="rId2"/>
              </a:rPr>
              <a:t>[Link to Paper]</a:t>
            </a:r>
            <a:r>
              <a:rPr lang="en-IN" cap="none" dirty="0">
                <a:solidFill>
                  <a:srgbClr val="4A66AC"/>
                </a:solidFill>
              </a:rPr>
              <a:t>:</a:t>
            </a:r>
          </a:p>
        </p:txBody>
      </p:sp>
      <p:pic>
        <p:nvPicPr>
          <p:cNvPr id="41986" name="Picture 2" descr="https://cdn-images-1.medium.com/max/1000/1*UsiBSjHy8ut5GSAT8f7bIQ.png">
            <a:extLst>
              <a:ext uri="{FF2B5EF4-FFF2-40B4-BE49-F238E27FC236}">
                <a16:creationId xmlns:a16="http://schemas.microsoft.com/office/drawing/2014/main" id="{E0590A67-A548-4D8D-AB01-8E8689E0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82"/>
          <a:stretch/>
        </p:blipFill>
        <p:spPr bwMode="auto">
          <a:xfrm>
            <a:off x="2637395" y="2441919"/>
            <a:ext cx="6917210" cy="3493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B00D7CD-9DB3-4ADB-BDED-B6CBB382CFF6}"/>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91843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32</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Test-to-Image using Stack GAN </a:t>
            </a:r>
            <a:r>
              <a:rPr lang="en-IN" cap="none" dirty="0">
                <a:solidFill>
                  <a:srgbClr val="4A66AC"/>
                </a:solidFill>
                <a:hlinkClick r:id="rId2"/>
              </a:rPr>
              <a:t>[Link]</a:t>
            </a:r>
            <a:r>
              <a:rPr lang="en-IN" cap="none" dirty="0">
                <a:solidFill>
                  <a:srgbClr val="4A66AC"/>
                </a:solidFill>
              </a:rPr>
              <a:t>:</a:t>
            </a:r>
          </a:p>
        </p:txBody>
      </p:sp>
      <p:pic>
        <p:nvPicPr>
          <p:cNvPr id="44034" name="Picture 2" descr="https://cdn-images-1.medium.com/max/1000/1*okKk6wH36cuCbQJdmkP7ng.png">
            <a:extLst>
              <a:ext uri="{FF2B5EF4-FFF2-40B4-BE49-F238E27FC236}">
                <a16:creationId xmlns:a16="http://schemas.microsoft.com/office/drawing/2014/main" id="{BD994936-5F9F-43D7-BB6E-E9C427DEB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795415"/>
            <a:ext cx="9525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122EAD-8531-4BFD-933A-7EAAE22C39A3}"/>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19571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 Inpainting using Context Encoder </a:t>
            </a:r>
            <a:r>
              <a:rPr lang="en-IN" cap="none" dirty="0">
                <a:solidFill>
                  <a:srgbClr val="4A66AC"/>
                </a:solidFill>
                <a:hlinkClick r:id="rId2"/>
              </a:rPr>
              <a:t>[Link]</a:t>
            </a:r>
            <a:r>
              <a:rPr lang="en-IN" cap="none" dirty="0">
                <a:solidFill>
                  <a:srgbClr val="4A66AC"/>
                </a:solidFill>
              </a:rPr>
              <a:t>:</a:t>
            </a:r>
          </a:p>
        </p:txBody>
      </p:sp>
      <p:pic>
        <p:nvPicPr>
          <p:cNvPr id="43012" name="Picture 4" descr="https://cdn-images-1.medium.com/max/1000/1*iS6gcnlqKYWlkFWlpL-uJA.png">
            <a:extLst>
              <a:ext uri="{FF2B5EF4-FFF2-40B4-BE49-F238E27FC236}">
                <a16:creationId xmlns:a16="http://schemas.microsoft.com/office/drawing/2014/main" id="{0286A8C6-E021-4E51-9473-F6EDABDFC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114" y="2409385"/>
            <a:ext cx="5607770" cy="36057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EDA829-494B-43D5-AF21-3270023BA72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95735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Image-to-Image Translation using Pix2Pix </a:t>
            </a:r>
            <a:r>
              <a:rPr lang="en-IN" cap="none" dirty="0">
                <a:solidFill>
                  <a:srgbClr val="4A66AC"/>
                </a:solidFill>
                <a:hlinkClick r:id="rId2"/>
              </a:rPr>
              <a:t>[Link]</a:t>
            </a:r>
            <a:r>
              <a:rPr lang="en-IN" cap="none" dirty="0">
                <a:solidFill>
                  <a:srgbClr val="4A66AC"/>
                </a:solidFill>
              </a:rPr>
              <a:t>:</a:t>
            </a:r>
          </a:p>
        </p:txBody>
      </p:sp>
      <p:pic>
        <p:nvPicPr>
          <p:cNvPr id="45058" name="Picture 2" descr="https://cdn-images-1.medium.com/max/1000/1*A79CnzKL10a-W8YaZyAwcQ.png">
            <a:extLst>
              <a:ext uri="{FF2B5EF4-FFF2-40B4-BE49-F238E27FC236}">
                <a16:creationId xmlns:a16="http://schemas.microsoft.com/office/drawing/2014/main" id="{A030E987-A224-4433-BFFC-34A02ECF7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441919"/>
            <a:ext cx="952500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BF228C-46FF-4EDF-A5B2-43ABDBB8782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9321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Acknowledgements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7284851" cy="3678303"/>
          </a:xfrm>
        </p:spPr>
        <p:txBody>
          <a:bodyPr>
            <a:normAutofit fontScale="92500" lnSpcReduction="20000"/>
          </a:bodyPr>
          <a:lstStyle/>
          <a:p>
            <a:pPr algn="just">
              <a:buBlip>
                <a:blip r:embed="rId2"/>
              </a:buBlip>
            </a:pPr>
            <a:r>
              <a:rPr lang="en-IN" sz="2400" dirty="0"/>
              <a:t>I thank GeoPython’s organizers and all its team members for organizing such a nice conference.</a:t>
            </a:r>
          </a:p>
          <a:p>
            <a:pPr algn="just">
              <a:buBlip>
                <a:blip r:embed="rId2"/>
              </a:buBlip>
            </a:pPr>
            <a:r>
              <a:rPr lang="en-IN" sz="2400" dirty="0"/>
              <a:t>I would like to thank Dr. Ian Goodfellow and all the researchers who have contributed towards the concept of GANs.</a:t>
            </a:r>
          </a:p>
          <a:p>
            <a:pPr algn="just">
              <a:buBlip>
                <a:blip r:embed="rId2"/>
              </a:buBlip>
            </a:pPr>
            <a:r>
              <a:rPr lang="en-IN" sz="2400" dirty="0"/>
              <a:t>My sincere thanks to Prof. Cian O’Donnell, Prof. Tilo Burghardt, and Prof. Carl Henrik Ek [all from University of Bristol, UK] for imparting invaluable knowledge to me in this domain.</a:t>
            </a:r>
          </a:p>
          <a:p>
            <a:pPr algn="just">
              <a:buBlip>
                <a:blip r:embed="rId2"/>
              </a:buBlip>
            </a:pPr>
            <a:r>
              <a:rPr lang="en-IN" sz="2400" dirty="0"/>
              <a:t>I would like to thank Bigbasket, India and all my team members for supporting and motivating me.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3314" name="Picture 2" descr="Image result for university of bristol logo">
            <a:extLst>
              <a:ext uri="{FF2B5EF4-FFF2-40B4-BE49-F238E27FC236}">
                <a16:creationId xmlns:a16="http://schemas.microsoft.com/office/drawing/2014/main" id="{D9EB94ED-929A-413A-A16C-0D6B1D28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222" y="3827816"/>
            <a:ext cx="2499511" cy="7550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bigbasket india">
            <a:extLst>
              <a:ext uri="{FF2B5EF4-FFF2-40B4-BE49-F238E27FC236}">
                <a16:creationId xmlns:a16="http://schemas.microsoft.com/office/drawing/2014/main" id="{22FD1C26-6D8C-4982-9DA1-4B3586BD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0" y="4691728"/>
            <a:ext cx="2177593" cy="113670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dr. ian goodfellow">
            <a:extLst>
              <a:ext uri="{FF2B5EF4-FFF2-40B4-BE49-F238E27FC236}">
                <a16:creationId xmlns:a16="http://schemas.microsoft.com/office/drawing/2014/main" id="{0A009A87-B1DC-4733-83CB-0CBC92AB6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4" t="13590" r="23952" b="14182"/>
          <a:stretch/>
        </p:blipFill>
        <p:spPr bwMode="auto">
          <a:xfrm>
            <a:off x="9251191" y="2377811"/>
            <a:ext cx="1529569" cy="130474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C59B7AD-D873-4676-8C52-14B3A694B75C}"/>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9968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Catch Me Next At…</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Speaking at EuroPython, Switzerland [July 8 – 14, 2019].</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21F80B0-6788-45BD-95EB-2A7634410CA0}"/>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847752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4ABE8674-FE77-452B-8BD4-4C548896F655}"/>
              </a:ext>
            </a:extLst>
          </p:cNvPr>
          <p:cNvSpPr/>
          <p:nvPr/>
        </p:nvSpPr>
        <p:spPr>
          <a:xfrm>
            <a:off x="9275975" y="652406"/>
            <a:ext cx="2429101" cy="1475013"/>
          </a:xfrm>
          <a:prstGeom prst="cloudCallout">
            <a:avLst>
              <a:gd name="adj1" fmla="val -56924"/>
              <a:gd name="adj2" fmla="val 35658"/>
            </a:avLst>
          </a:prstGeom>
          <a:noFill/>
          <a:ln>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EC11837-022A-4B93-8AFA-64CD7AAEAE80}"/>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a:xfrm>
            <a:off x="581191" y="945015"/>
            <a:ext cx="10993549" cy="1475013"/>
          </a:xfrm>
        </p:spPr>
        <p:txBody>
          <a:bodyPr>
            <a:noAutofit/>
          </a:bodyPr>
          <a:lstStyle/>
          <a:p>
            <a:r>
              <a:rPr lang="en-IN" cap="none" dirty="0"/>
              <a:t>Thanks a lot to everyone sitting in the</a:t>
            </a:r>
            <a:br>
              <a:rPr lang="en-IN" cap="none" dirty="0"/>
            </a:br>
            <a:r>
              <a:rPr lang="en-IN" cap="none" dirty="0"/>
              <a:t>hall for being such a nice audience</a:t>
            </a:r>
          </a:p>
        </p:txBody>
      </p:sp>
      <p:sp>
        <p:nvSpPr>
          <p:cNvPr id="5" name="Subtitle 4">
            <a:extLst>
              <a:ext uri="{FF2B5EF4-FFF2-40B4-BE49-F238E27FC236}">
                <a16:creationId xmlns:a16="http://schemas.microsoft.com/office/drawing/2014/main" id="{C2A57084-7489-4F0C-8547-AD833E678E2C}"/>
              </a:ext>
            </a:extLst>
          </p:cNvPr>
          <p:cNvSpPr>
            <a:spLocks noGrp="1"/>
          </p:cNvSpPr>
          <p:nvPr>
            <p:ph type="subTitle" idx="1"/>
          </p:nvPr>
        </p:nvSpPr>
        <p:spPr>
          <a:xfrm>
            <a:off x="581194" y="2420029"/>
            <a:ext cx="10993546" cy="590321"/>
          </a:xfrm>
        </p:spPr>
        <p:txBody>
          <a:bodyPr/>
          <a:lstStyle/>
          <a:p>
            <a:r>
              <a:rPr lang="en-IN" dirty="0"/>
              <a:t>I WILL BE happy to answer YOUR questions…</a:t>
            </a:r>
          </a:p>
        </p:txBody>
      </p:sp>
      <p:pic>
        <p:nvPicPr>
          <p:cNvPr id="15" name="Picture 14">
            <a:extLst>
              <a:ext uri="{FF2B5EF4-FFF2-40B4-BE49-F238E27FC236}">
                <a16:creationId xmlns:a16="http://schemas.microsoft.com/office/drawing/2014/main" id="{1A279CE1-6EDF-4497-B7EC-3AA667B088A1}"/>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pic>
        <p:nvPicPr>
          <p:cNvPr id="18" name="Picture 17">
            <a:extLst>
              <a:ext uri="{FF2B5EF4-FFF2-40B4-BE49-F238E27FC236}">
                <a16:creationId xmlns:a16="http://schemas.microsoft.com/office/drawing/2014/main" id="{361C34E4-A7C7-4795-9D89-E3FAC88FC935}"/>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
        <p:nvSpPr>
          <p:cNvPr id="3" name="Rectangle 2">
            <a:extLst>
              <a:ext uri="{FF2B5EF4-FFF2-40B4-BE49-F238E27FC236}">
                <a16:creationId xmlns:a16="http://schemas.microsoft.com/office/drawing/2014/main" id="{1FADBFAD-41EC-421B-966F-2D3006111F18}"/>
              </a:ext>
            </a:extLst>
          </p:cNvPr>
          <p:cNvSpPr/>
          <p:nvPr/>
        </p:nvSpPr>
        <p:spPr>
          <a:xfrm>
            <a:off x="9542535" y="1073946"/>
            <a:ext cx="1854995" cy="584775"/>
          </a:xfrm>
          <a:prstGeom prst="rect">
            <a:avLst/>
          </a:prstGeom>
        </p:spPr>
        <p:txBody>
          <a:bodyPr wrap="none">
            <a:spAutoFit/>
          </a:bodyPr>
          <a:lstStyle/>
          <a:p>
            <a:pPr algn="ctr"/>
            <a:r>
              <a:rPr lang="en-IN" sz="1600" b="1" dirty="0">
                <a:solidFill>
                  <a:srgbClr val="4A66AC"/>
                </a:solidFill>
              </a:rPr>
              <a:t>#GeoPythonConf</a:t>
            </a:r>
          </a:p>
          <a:p>
            <a:pPr algn="ctr"/>
            <a:r>
              <a:rPr lang="en-IN" sz="1600" b="1" dirty="0">
                <a:solidFill>
                  <a:srgbClr val="4A66AC"/>
                </a:solidFill>
              </a:rPr>
              <a:t>@greatdevaks</a:t>
            </a:r>
            <a:endParaRPr lang="en-IN" sz="1600" dirty="0">
              <a:solidFill>
                <a:srgbClr val="4A66AC"/>
              </a:solidFill>
            </a:endParaRPr>
          </a:p>
        </p:txBody>
      </p:sp>
      <p:pic>
        <p:nvPicPr>
          <p:cNvPr id="6" name="Picture 5" descr="A close up of a logo&#10;&#10;Description automatically generated">
            <a:extLst>
              <a:ext uri="{FF2B5EF4-FFF2-40B4-BE49-F238E27FC236}">
                <a16:creationId xmlns:a16="http://schemas.microsoft.com/office/drawing/2014/main" id="{5583364C-9D7C-4D3D-923F-8DD8B068FB96}"/>
              </a:ext>
            </a:extLst>
          </p:cNvPr>
          <p:cNvPicPr>
            <a:picLocks noChangeAspect="1"/>
          </p:cNvPicPr>
          <p:nvPr/>
        </p:nvPicPr>
        <p:blipFill>
          <a:blip r:embed="rId4"/>
          <a:stretch>
            <a:fillRect/>
          </a:stretch>
        </p:blipFill>
        <p:spPr>
          <a:xfrm rot="20676983">
            <a:off x="8136626" y="1908984"/>
            <a:ext cx="1022088" cy="1022088"/>
          </a:xfrm>
          <a:prstGeom prst="rect">
            <a:avLst/>
          </a:prstGeom>
        </p:spPr>
      </p:pic>
    </p:spTree>
    <p:extLst>
      <p:ext uri="{BB962C8B-B14F-4D97-AF65-F5344CB8AC3E}">
        <p14:creationId xmlns:p14="http://schemas.microsoft.com/office/powerpoint/2010/main" val="1833348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Feedback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It will take only 2 minutes. I will be highly obliged if you fill the feedback form.</a:t>
            </a:r>
          </a:p>
          <a:p>
            <a:pPr algn="just">
              <a:buBlip>
                <a:blip r:embed="rId2"/>
              </a:buBlip>
            </a:pPr>
            <a:r>
              <a:rPr lang="en-IN" sz="2400" dirty="0"/>
              <a:t>Link: </a:t>
            </a:r>
            <a:r>
              <a:rPr lang="en-IN" sz="2400" dirty="0">
                <a:hlinkClick r:id="rId3"/>
              </a:rPr>
              <a:t>https://tinyurl.com/geo-gan-19</a:t>
            </a:r>
            <a:endParaRPr lang="en-IN" sz="2400" dirty="0"/>
          </a:p>
          <a:p>
            <a:pPr algn="just">
              <a:buBlip>
                <a:blip r:embed="rId2"/>
              </a:buBlip>
            </a:pPr>
            <a:r>
              <a:rPr lang="en-IN" sz="2400" dirty="0"/>
              <a:t>Note: No personal details asked.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51D380A-9CB8-4C02-A4A6-657B455EB7C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8" name="Picture 7">
            <a:extLst>
              <a:ext uri="{FF2B5EF4-FFF2-40B4-BE49-F238E27FC236}">
                <a16:creationId xmlns:a16="http://schemas.microsoft.com/office/drawing/2014/main" id="{2382B393-C2A9-4C89-B6CA-20D311B63A1D}"/>
              </a:ext>
            </a:extLst>
          </p:cNvPr>
          <p:cNvPicPr>
            <a:picLocks noChangeAspect="1"/>
          </p:cNvPicPr>
          <p:nvPr/>
        </p:nvPicPr>
        <p:blipFill>
          <a:blip r:embed="rId5"/>
          <a:stretch>
            <a:fillRect/>
          </a:stretch>
        </p:blipFill>
        <p:spPr>
          <a:xfrm>
            <a:off x="8380429" y="3648917"/>
            <a:ext cx="2389608" cy="2389608"/>
          </a:xfrm>
          <a:prstGeom prst="rect">
            <a:avLst/>
          </a:prstGeom>
        </p:spPr>
      </p:pic>
    </p:spTree>
    <p:extLst>
      <p:ext uri="{BB962C8B-B14F-4D97-AF65-F5344CB8AC3E}">
        <p14:creationId xmlns:p14="http://schemas.microsoft.com/office/powerpoint/2010/main" val="333477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Pre-requisites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Good understanding of Python language and TensorFlow.</a:t>
            </a:r>
          </a:p>
          <a:p>
            <a:pPr algn="just">
              <a:buBlip>
                <a:blip r:embed="rId2">
                  <a:extLst>
                    <a:ext uri="{837473B0-CC2E-450A-ABE3-18F120FF3D39}">
                      <a1611:picAttrSrcUrl xmlns:a1611="http://schemas.microsoft.com/office/drawing/2016/11/main" r:id="rId3"/>
                    </a:ext>
                  </a:extLst>
                </a:blip>
              </a:buBlip>
            </a:pPr>
            <a:r>
              <a:rPr lang="en-IN" sz="2400" dirty="0"/>
              <a:t>Decent knowledge of Artificial Neural Networks (better if having experience with Convolutional Neural Networks).</a:t>
            </a:r>
          </a:p>
          <a:p>
            <a:pPr algn="just">
              <a:buBlip>
                <a:blip r:embed="rId2">
                  <a:extLst>
                    <a:ext uri="{837473B0-CC2E-450A-ABE3-18F120FF3D39}">
                      <a1611:picAttrSrcUrl xmlns:a1611="http://schemas.microsoft.com/office/drawing/2016/11/main" r:id="rId3"/>
                    </a:ext>
                  </a:extLst>
                </a:blip>
              </a:buBlip>
            </a:pPr>
            <a:r>
              <a:rPr lang="en-IN" sz="2400" dirty="0"/>
              <a:t>Elementary Linear Algebra, Calculus, and Statistics.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a:t>
            </a:fld>
            <a:endParaRPr lang="en-US" dirty="0"/>
          </a:p>
        </p:txBody>
      </p:sp>
      <p:cxnSp>
        <p:nvCxnSpPr>
          <p:cNvPr id="14" name="Straight Connector 13">
            <a:extLst>
              <a:ext uri="{FF2B5EF4-FFF2-40B4-BE49-F238E27FC236}">
                <a16:creationId xmlns:a16="http://schemas.microsoft.com/office/drawing/2014/main" id="{4219A5D2-48C8-4C3D-BDE9-3812943CD4A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6EE8A93-E7C5-4DF8-A3D1-D5CC3D410B0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9586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C36D3-F5F6-4D22-91F6-29EBA8DD3388}"/>
              </a:ext>
            </a:extLst>
          </p:cNvPr>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a:extLst>
              <a:ext uri="{FF2B5EF4-FFF2-40B4-BE49-F238E27FC236}">
                <a16:creationId xmlns:a16="http://schemas.microsoft.com/office/drawing/2014/main" id="{42184F10-96BF-42A3-9674-B6F18CEBCCB9}"/>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a:extLst>
              <a:ext uri="{FF2B5EF4-FFF2-40B4-BE49-F238E27FC236}">
                <a16:creationId xmlns:a16="http://schemas.microsoft.com/office/drawing/2014/main" id="{4BA4B3E0-B75D-4919-8E49-2E0BF4F32AC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8442" name="Picture 10" descr="Image result for snake cartoon png">
            <a:extLst>
              <a:ext uri="{FF2B5EF4-FFF2-40B4-BE49-F238E27FC236}">
                <a16:creationId xmlns:a16="http://schemas.microsoft.com/office/drawing/2014/main" id="{A187EAF2-9EF3-4C82-A454-BB36E649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347" y="195213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530D91D-E952-419C-A672-176FE1FF35C5}"/>
              </a:ext>
            </a:extLst>
          </p:cNvPr>
          <p:cNvSpPr txBox="1">
            <a:spLocks/>
          </p:cNvSpPr>
          <p:nvPr/>
        </p:nvSpPr>
        <p:spPr>
          <a:xfrm>
            <a:off x="581191" y="1604894"/>
            <a:ext cx="5514809" cy="4343421"/>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solidFill>
              </a:rPr>
              <a:t>A Brief introduction to adversarial Training</a:t>
            </a:r>
            <a:endParaRPr lang="en-IN" sz="5400" cap="none" dirty="0">
              <a:solidFill>
                <a:schemeClr val="accent1"/>
              </a:solidFill>
            </a:endParaRPr>
          </a:p>
        </p:txBody>
      </p:sp>
      <p:sp>
        <p:nvSpPr>
          <p:cNvPr id="14" name="Thought Bubble: Cloud 13">
            <a:extLst>
              <a:ext uri="{FF2B5EF4-FFF2-40B4-BE49-F238E27FC236}">
                <a16:creationId xmlns:a16="http://schemas.microsoft.com/office/drawing/2014/main" id="{2127FE0B-FB3F-4AE1-8A7D-7F8D0C2A811A}"/>
              </a:ext>
            </a:extLst>
          </p:cNvPr>
          <p:cNvSpPr/>
          <p:nvPr/>
        </p:nvSpPr>
        <p:spPr>
          <a:xfrm>
            <a:off x="5725303" y="761050"/>
            <a:ext cx="3761295" cy="1564850"/>
          </a:xfrm>
          <a:prstGeom prst="cloudCallout">
            <a:avLst>
              <a:gd name="adj1" fmla="val 36309"/>
              <a:gd name="adj2" fmla="val 70331"/>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Important Part Starts…</a:t>
            </a:r>
            <a:endParaRPr lang="en-IN" sz="2800" dirty="0"/>
          </a:p>
        </p:txBody>
      </p:sp>
      <p:sp>
        <p:nvSpPr>
          <p:cNvPr id="6" name="Oval 5">
            <a:extLst>
              <a:ext uri="{FF2B5EF4-FFF2-40B4-BE49-F238E27FC236}">
                <a16:creationId xmlns:a16="http://schemas.microsoft.com/office/drawing/2014/main" id="{DAFADC36-AC17-4D7D-AE1D-513606D61FF6}"/>
              </a:ext>
            </a:extLst>
          </p:cNvPr>
          <p:cNvSpPr/>
          <p:nvPr/>
        </p:nvSpPr>
        <p:spPr>
          <a:xfrm>
            <a:off x="9417377" y="2325900"/>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E8E0CBD-192C-4D5C-A9C5-EAFFC0D52FEC}"/>
              </a:ext>
            </a:extLst>
          </p:cNvPr>
          <p:cNvSpPr/>
          <p:nvPr/>
        </p:nvSpPr>
        <p:spPr>
          <a:xfrm>
            <a:off x="9796021" y="2307046"/>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851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of a Counterfeiter</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4" name="Picture 8" descr="Image result for girl face sketch png">
            <a:extLst>
              <a:ext uri="{FF2B5EF4-FFF2-40B4-BE49-F238E27FC236}">
                <a16:creationId xmlns:a16="http://schemas.microsoft.com/office/drawing/2014/main" id="{F0CB9057-59CF-4B09-9E2C-E65D406E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647" y="2580801"/>
            <a:ext cx="2084705" cy="208470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910066" y="1961289"/>
            <a:ext cx="2371868"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First Sketch</a:t>
            </a:r>
          </a:p>
        </p:txBody>
      </p:sp>
      <p:cxnSp>
        <p:nvCxnSpPr>
          <p:cNvPr id="25" name="Straight Connector 24">
            <a:extLst>
              <a:ext uri="{FF2B5EF4-FFF2-40B4-BE49-F238E27FC236}">
                <a16:creationId xmlns:a16="http://schemas.microsoft.com/office/drawing/2014/main" id="{66B95618-0389-40F0-B0FE-FE6CD9C44D54}"/>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1E30AB-0180-4E21-95EB-C45176D508AD}"/>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55728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Continued…</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802794" y="1961289"/>
            <a:ext cx="25864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Tenth Sketch</a:t>
            </a:r>
          </a:p>
        </p:txBody>
      </p:sp>
      <p:pic>
        <p:nvPicPr>
          <p:cNvPr id="20482" name="Picture 2" descr="Image result for mona lisa sketch png">
            <a:extLst>
              <a:ext uri="{FF2B5EF4-FFF2-40B4-BE49-F238E27FC236}">
                <a16:creationId xmlns:a16="http://schemas.microsoft.com/office/drawing/2014/main" id="{CD214B5B-B4E8-43F7-B910-98BF670A5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64"/>
          <a:stretch/>
        </p:blipFill>
        <p:spPr bwMode="auto">
          <a:xfrm>
            <a:off x="5350281" y="2638732"/>
            <a:ext cx="1491438" cy="157893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56268196-B10D-4FF2-92CC-D37D75DB851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72E2614-B195-4758-B71F-0C775EE3F64F}"/>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06570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Mary Gaining Perfection…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679237" y="1961289"/>
            <a:ext cx="283353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Fiftieth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1508" name="Picture 4" descr="Image result for mona lisa">
            <a:extLst>
              <a:ext uri="{FF2B5EF4-FFF2-40B4-BE49-F238E27FC236}">
                <a16:creationId xmlns:a16="http://schemas.microsoft.com/office/drawing/2014/main" id="{A4312C92-D7C9-49DC-8C36-006E5DC1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53" r="13462"/>
          <a:stretch/>
        </p:blipFill>
        <p:spPr bwMode="auto">
          <a:xfrm>
            <a:off x="5141803" y="2628900"/>
            <a:ext cx="1908396"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Thought Bubble: Cloud 22">
            <a:extLst>
              <a:ext uri="{FF2B5EF4-FFF2-40B4-BE49-F238E27FC236}">
                <a16:creationId xmlns:a16="http://schemas.microsoft.com/office/drawing/2014/main" id="{83A694B2-C036-46C7-8AE8-96B2918D945D}"/>
              </a:ext>
            </a:extLst>
          </p:cNvPr>
          <p:cNvSpPr/>
          <p:nvPr/>
        </p:nvSpPr>
        <p:spPr>
          <a:xfrm>
            <a:off x="10469559" y="1888374"/>
            <a:ext cx="2258596" cy="1259182"/>
          </a:xfrm>
          <a:prstGeom prst="cloudCallout">
            <a:avLst>
              <a:gd name="adj1" fmla="val -35062"/>
              <a:gd name="adj2" fmla="val 86053"/>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looks a bit real. I am confused.</a:t>
            </a:r>
            <a:endParaRPr lang="en-IN" dirty="0"/>
          </a:p>
        </p:txBody>
      </p:sp>
      <p:cxnSp>
        <p:nvCxnSpPr>
          <p:cNvPr id="26" name="Straight Connector 25">
            <a:extLst>
              <a:ext uri="{FF2B5EF4-FFF2-40B4-BE49-F238E27FC236}">
                <a16:creationId xmlns:a16="http://schemas.microsoft.com/office/drawing/2014/main" id="{CC7C0C15-0438-471C-B393-395050B2AFD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62A2FF4-7EA1-414E-8E5F-F04DA10777F8}"/>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0279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Finally, Mary fooled John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301537" y="1961289"/>
            <a:ext cx="358893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Hundredth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2532" name="Picture 4" descr="Image result for accepted png">
            <a:extLst>
              <a:ext uri="{FF2B5EF4-FFF2-40B4-BE49-F238E27FC236}">
                <a16:creationId xmlns:a16="http://schemas.microsoft.com/office/drawing/2014/main" id="{D802C5F2-1CEB-42DF-9C65-5405F0B56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9104">
            <a:off x="8310251" y="3348321"/>
            <a:ext cx="959877" cy="41268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mona lisa original">
            <a:extLst>
              <a:ext uri="{FF2B5EF4-FFF2-40B4-BE49-F238E27FC236}">
                <a16:creationId xmlns:a16="http://schemas.microsoft.com/office/drawing/2014/main" id="{1E883AE1-E71A-41B6-820F-F1BE189A3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1" t="-29091" r="-5611" b="33205"/>
          <a:stretch/>
        </p:blipFill>
        <p:spPr bwMode="auto">
          <a:xfrm>
            <a:off x="5188919" y="1942700"/>
            <a:ext cx="1814163" cy="226050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AC5A28D-E82B-48B4-B5B9-C5DF2DB3B145}"/>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7149DBD-AACF-428D-B70D-376EDDEA5964}"/>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047877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1409</TotalTime>
  <Words>2496</Words>
  <Application>Microsoft Office PowerPoint</Application>
  <PresentationFormat>Widescreen</PresentationFormat>
  <Paragraphs>332</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Corbel</vt:lpstr>
      <vt:lpstr>Gill Sans MT</vt:lpstr>
      <vt:lpstr>Wingdings 2</vt:lpstr>
      <vt:lpstr>Dividend</vt:lpstr>
      <vt:lpstr>Understanding and Implementing Generative Adversarial Networks (GANs): One Of The BIGGEST Breakthroughs In The Deep Learning Revolution</vt:lpstr>
      <vt:lpstr>About Me</vt:lpstr>
      <vt:lpstr>Flow of the Talk</vt:lpstr>
      <vt:lpstr>Pre-requisites</vt:lpstr>
      <vt:lpstr>PowerPoint Presentation</vt:lpstr>
      <vt:lpstr>Story of a Counterfeiter</vt:lpstr>
      <vt:lpstr>Story Continued…</vt:lpstr>
      <vt:lpstr>Mary Gaining Perfection…</vt:lpstr>
      <vt:lpstr>Finally, Mary fooled John</vt:lpstr>
      <vt:lpstr>Discriminative and Generative Models</vt:lpstr>
      <vt:lpstr>Continued…</vt:lpstr>
      <vt:lpstr>Generative Adversarial Networks</vt:lpstr>
      <vt:lpstr>GANs Continued…</vt:lpstr>
      <vt:lpstr>Training a GAN</vt:lpstr>
      <vt:lpstr>The Intuition and Setup</vt:lpstr>
      <vt:lpstr>Diving into Mathematics of GANs</vt:lpstr>
      <vt:lpstr>Mathematics of GANs</vt:lpstr>
      <vt:lpstr>Mathematics of GANs</vt:lpstr>
      <vt:lpstr>Mathematics of GANs</vt:lpstr>
      <vt:lpstr>Main Steps Involved in Training GANs</vt:lpstr>
      <vt:lpstr>Algorithm for Training GANs</vt:lpstr>
      <vt:lpstr>Architecture of DCGAN</vt:lpstr>
      <vt:lpstr>Time for a Quick Hands-on</vt:lpstr>
      <vt:lpstr>Best Practices for DCGAN</vt:lpstr>
      <vt:lpstr>Applications of GANs</vt:lpstr>
      <vt:lpstr>Some more Applications of GANs</vt:lpstr>
      <vt:lpstr>Continued…</vt:lpstr>
      <vt:lpstr>Continued…</vt:lpstr>
      <vt:lpstr>Continued…</vt:lpstr>
      <vt:lpstr>Continued…</vt:lpstr>
      <vt:lpstr>Continued…</vt:lpstr>
      <vt:lpstr>Continued…</vt:lpstr>
      <vt:lpstr>Continued…</vt:lpstr>
      <vt:lpstr>Continued…</vt:lpstr>
      <vt:lpstr>Acknowledgements</vt:lpstr>
      <vt:lpstr>Catch Me Next At…</vt:lpstr>
      <vt:lpstr>Thanks a lot to everyone sitting in the hall for being such a nice audience</vt:lpstr>
      <vt:lpstr>Time For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And Cleaning With Python</dc:title>
  <dc:creator>Anmol Krishan Sachdeva</dc:creator>
  <cp:lastModifiedBy>Anmol Krishan Sachdeva</cp:lastModifiedBy>
  <cp:revision>934</cp:revision>
  <cp:lastPrinted>2019-06-25T11:15:52Z</cp:lastPrinted>
  <dcterms:created xsi:type="dcterms:W3CDTF">2018-02-12T22:10:51Z</dcterms:created>
  <dcterms:modified xsi:type="dcterms:W3CDTF">2019-06-25T11:15:54Z</dcterms:modified>
</cp:coreProperties>
</file>